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0" r:id="rId3"/>
    <p:sldId id="291" r:id="rId4"/>
    <p:sldId id="292" r:id="rId5"/>
    <p:sldId id="293" r:id="rId6"/>
    <p:sldId id="258" r:id="rId7"/>
    <p:sldId id="299" r:id="rId8"/>
    <p:sldId id="257" r:id="rId9"/>
    <p:sldId id="259" r:id="rId10"/>
    <p:sldId id="260" r:id="rId11"/>
    <p:sldId id="261" r:id="rId12"/>
    <p:sldId id="262" r:id="rId13"/>
    <p:sldId id="263" r:id="rId14"/>
    <p:sldId id="264" r:id="rId15"/>
    <p:sldId id="265" r:id="rId16"/>
    <p:sldId id="294" r:id="rId17"/>
    <p:sldId id="267" r:id="rId18"/>
    <p:sldId id="266" r:id="rId19"/>
    <p:sldId id="268" r:id="rId20"/>
    <p:sldId id="269" r:id="rId21"/>
    <p:sldId id="270" r:id="rId22"/>
    <p:sldId id="271" r:id="rId23"/>
    <p:sldId id="302" r:id="rId24"/>
    <p:sldId id="295" r:id="rId25"/>
    <p:sldId id="272" r:id="rId26"/>
    <p:sldId id="300" r:id="rId27"/>
    <p:sldId id="273" r:id="rId28"/>
    <p:sldId id="274" r:id="rId29"/>
    <p:sldId id="301" r:id="rId30"/>
    <p:sldId id="275" r:id="rId31"/>
    <p:sldId id="276" r:id="rId32"/>
    <p:sldId id="277" r:id="rId33"/>
    <p:sldId id="278" r:id="rId34"/>
    <p:sldId id="279" r:id="rId35"/>
    <p:sldId id="296" r:id="rId36"/>
    <p:sldId id="280" r:id="rId37"/>
    <p:sldId id="281" r:id="rId38"/>
    <p:sldId id="282" r:id="rId39"/>
    <p:sldId id="283" r:id="rId40"/>
    <p:sldId id="29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7" d="100"/>
          <a:sy n="37" d="100"/>
        </p:scale>
        <p:origin x="-120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649973-6956-4ED9-87BF-31210CED5F4B}" type="datetimeFigureOut">
              <a:rPr lang="en-US" smtClean="0"/>
              <a:t>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754A9-14DD-4888-83BE-E58F922E0EA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49973-6956-4ED9-87BF-31210CED5F4B}" type="datetimeFigureOut">
              <a:rPr lang="en-US" smtClean="0"/>
              <a:t>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754A9-14DD-4888-83BE-E58F922E0E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49973-6956-4ED9-87BF-31210CED5F4B}" type="datetimeFigureOut">
              <a:rPr lang="en-US" smtClean="0"/>
              <a:t>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754A9-14DD-4888-83BE-E58F922E0E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49973-6956-4ED9-87BF-31210CED5F4B}" type="datetimeFigureOut">
              <a:rPr lang="en-US" smtClean="0"/>
              <a:t>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754A9-14DD-4888-83BE-E58F922E0E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649973-6956-4ED9-87BF-31210CED5F4B}" type="datetimeFigureOut">
              <a:rPr lang="en-US" smtClean="0"/>
              <a:t>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754A9-14DD-4888-83BE-E58F922E0EA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649973-6956-4ED9-87BF-31210CED5F4B}" type="datetimeFigureOut">
              <a:rPr lang="en-US" smtClean="0"/>
              <a:t>9/3/2017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754A9-14DD-4888-83BE-E58F922E0E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649973-6956-4ED9-87BF-31210CED5F4B}" type="datetimeFigureOut">
              <a:rPr lang="en-US" smtClean="0"/>
              <a:t>9/3/2017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754A9-14DD-4888-83BE-E58F922E0EA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649973-6956-4ED9-87BF-31210CED5F4B}" type="datetimeFigureOut">
              <a:rPr lang="en-US" smtClean="0"/>
              <a:t>9/3/2017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754A9-14DD-4888-83BE-E58F922E0E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49973-6956-4ED9-87BF-31210CED5F4B}" type="datetimeFigureOut">
              <a:rPr lang="en-US" smtClean="0"/>
              <a:t>9/3/2017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754A9-14DD-4888-83BE-E58F922E0E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649973-6956-4ED9-87BF-31210CED5F4B}" type="datetimeFigureOut">
              <a:rPr lang="en-US" smtClean="0"/>
              <a:t>9/3/2017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754A9-14DD-4888-83BE-E58F922E0EA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9649973-6956-4ED9-87BF-31210CED5F4B}" type="datetimeFigureOut">
              <a:rPr lang="en-US" smtClean="0"/>
              <a:t>9/3/2017</a:t>
            </a:fld>
            <a:endParaRPr lang="en-US"/>
          </a:p>
        </p:txBody>
      </p:sp>
      <p:sp>
        <p:nvSpPr>
          <p:cNvPr id="9" name="Slide Number Placeholder 8"/>
          <p:cNvSpPr>
            <a:spLocks noGrp="1"/>
          </p:cNvSpPr>
          <p:nvPr>
            <p:ph type="sldNum" sz="quarter" idx="11"/>
          </p:nvPr>
        </p:nvSpPr>
        <p:spPr/>
        <p:txBody>
          <a:bodyPr/>
          <a:lstStyle/>
          <a:p>
            <a:fld id="{E84754A9-14DD-4888-83BE-E58F922E0EA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84754A9-14DD-4888-83BE-E58F922E0EA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9649973-6956-4ED9-87BF-31210CED5F4B}" type="datetimeFigureOut">
              <a:rPr lang="en-US" smtClean="0"/>
              <a:t>9/3/2017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2.png"/><Relationship Id="rId4" Type="http://schemas.openxmlformats.org/officeDocument/2006/relationships/hyperlink" Target="https://www.youtube.com/watch?feature=player_detailpage&amp;v=06P-ERCA17M"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2.png"/><Relationship Id="rId4" Type="http://schemas.openxmlformats.org/officeDocument/2006/relationships/hyperlink" Target="https://www.youtube.com/watch?v=K62piv9PNAI"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hyperlink" Target="http://www.history.com/topics/inventions/wright-brothers" TargetMode="External"/><Relationship Id="rId5" Type="http://schemas.openxmlformats.org/officeDocument/2006/relationships/hyperlink" Target="https://www.youtube.com/watch?v=5rTjP36otj0" TargetMode="External"/><Relationship Id="rId4" Type="http://schemas.openxmlformats.org/officeDocument/2006/relationships/hyperlink" Target="https://www.youtube.com/watch?v=Yjccw9o1Pw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2.png"/><Relationship Id="rId4" Type="http://schemas.openxmlformats.org/officeDocument/2006/relationships/hyperlink" Target="http://safeyoutube.net/w/WuIb"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5" Type="http://schemas.openxmlformats.org/officeDocument/2006/relationships/image" Target="../media/image2.png"/><Relationship Id="rId4" Type="http://schemas.openxmlformats.org/officeDocument/2006/relationships/hyperlink" Target="http://safeyoutube.net/w/bvIb"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5" Type="http://schemas.openxmlformats.org/officeDocument/2006/relationships/image" Target="../media/image2.png"/><Relationship Id="rId4" Type="http://schemas.openxmlformats.org/officeDocument/2006/relationships/hyperlink" Target="http://safeyoutube.net/w/dvIb"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5" Type="http://schemas.openxmlformats.org/officeDocument/2006/relationships/image" Target="../media/image2.png"/><Relationship Id="rId4" Type="http://schemas.openxmlformats.org/officeDocument/2006/relationships/hyperlink" Target="http://safeyoutube.net/w/ivIb" TargetMode="Externa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av"/><Relationship Id="rId1" Type="http://schemas.microsoft.com/office/2007/relationships/media" Target="../media/media19.wav"/><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av"/><Relationship Id="rId1" Type="http://schemas.microsoft.com/office/2007/relationships/media" Target="../media/media20.wav"/><Relationship Id="rId5" Type="http://schemas.openxmlformats.org/officeDocument/2006/relationships/image" Target="../media/image2.png"/><Relationship Id="rId4" Type="http://schemas.openxmlformats.org/officeDocument/2006/relationships/hyperlink" Target="https://www.youtube.com/watch?v=IU5l4yQCpMM" TargetMode="Externa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av"/><Relationship Id="rId1" Type="http://schemas.microsoft.com/office/2007/relationships/media" Target="../media/media21.wav"/><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av"/><Relationship Id="rId1" Type="http://schemas.microsoft.com/office/2007/relationships/media" Target="../media/media22.wav"/><Relationship Id="rId5" Type="http://schemas.openxmlformats.org/officeDocument/2006/relationships/image" Target="../media/image2.png"/><Relationship Id="rId4" Type="http://schemas.openxmlformats.org/officeDocument/2006/relationships/hyperlink" Target="https://www.youtube.com/watch?v=dTIndhU8-DA" TargetMode="Externa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av"/><Relationship Id="rId1" Type="http://schemas.microsoft.com/office/2007/relationships/media" Target="../media/media23.wav"/><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av"/><Relationship Id="rId1" Type="http://schemas.microsoft.com/office/2007/relationships/media" Target="../media/media24.wav"/><Relationship Id="rId5" Type="http://schemas.openxmlformats.org/officeDocument/2006/relationships/image" Target="../media/image2.png"/><Relationship Id="rId4" Type="http://schemas.openxmlformats.org/officeDocument/2006/relationships/hyperlink" Target="http://www.americaslibrary.gov/aa/roosevelt/aa_roosevelt_riders_1.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av"/><Relationship Id="rId1" Type="http://schemas.microsoft.com/office/2007/relationships/media" Target="../media/media25.wav"/><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wav"/><Relationship Id="rId1" Type="http://schemas.microsoft.com/office/2007/relationships/media" Target="../media/media26.wav"/><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wav"/><Relationship Id="rId1" Type="http://schemas.microsoft.com/office/2007/relationships/media" Target="../media/media27.wav"/><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wav"/><Relationship Id="rId1" Type="http://schemas.microsoft.com/office/2007/relationships/media" Target="../media/media28.wav"/><Relationship Id="rId5" Type="http://schemas.openxmlformats.org/officeDocument/2006/relationships/image" Target="../media/image2.png"/><Relationship Id="rId4" Type="http://schemas.openxmlformats.org/officeDocument/2006/relationships/hyperlink" Target="https://www.youtube.com/watch?v=RRhjqqe750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Turn of the Century</a:t>
            </a:r>
            <a:endParaRPr lang="en-US" b="1" dirty="0"/>
          </a:p>
        </p:txBody>
      </p:sp>
      <p:sp>
        <p:nvSpPr>
          <p:cNvPr id="3" name="Subtitle 2"/>
          <p:cNvSpPr>
            <a:spLocks noGrp="1"/>
          </p:cNvSpPr>
          <p:nvPr>
            <p:ph type="subTitle" idx="1"/>
          </p:nvPr>
        </p:nvSpPr>
        <p:spPr>
          <a:xfrm>
            <a:off x="685800" y="4572000"/>
            <a:ext cx="7620000" cy="2057400"/>
          </a:xfrm>
        </p:spPr>
        <p:txBody>
          <a:bodyPr>
            <a:normAutofit/>
          </a:bodyPr>
          <a:lstStyle/>
          <a:p>
            <a:r>
              <a:rPr lang="en-US" dirty="0" smtClean="0"/>
              <a:t>Georgia Standards</a:t>
            </a:r>
          </a:p>
          <a:p>
            <a:r>
              <a:rPr lang="en-US" dirty="0" smtClean="0"/>
              <a:t>WJES 5</a:t>
            </a:r>
            <a:r>
              <a:rPr lang="en-US" baseline="30000" dirty="0" smtClean="0"/>
              <a:t>th</a:t>
            </a:r>
            <a:r>
              <a:rPr lang="en-US" dirty="0" smtClean="0"/>
              <a:t> Grade</a:t>
            </a:r>
          </a:p>
          <a:p>
            <a:r>
              <a:rPr lang="en-US" dirty="0" smtClean="0"/>
              <a:t>Mrs. Bryant</a:t>
            </a:r>
          </a:p>
          <a:p>
            <a:endParaRPr lang="en-US" dirty="0"/>
          </a:p>
          <a:p>
            <a:pPr algn="r"/>
            <a:r>
              <a:rPr lang="en-US" sz="2400" b="1" dirty="0" smtClean="0"/>
              <a:t>1</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572000" y="4876800"/>
            <a:ext cx="609600" cy="609600"/>
          </a:xfrm>
          <a:prstGeom prst="rect">
            <a:avLst/>
          </a:prstGeom>
        </p:spPr>
      </p:pic>
    </p:spTree>
    <p:extLst>
      <p:ext uri="{BB962C8B-B14F-4D97-AF65-F5344CB8AC3E}">
        <p14:creationId xmlns:p14="http://schemas.microsoft.com/office/powerpoint/2010/main" val="17722319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7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t>Cowboys &amp; Cattle Trails</a:t>
            </a:r>
            <a:endParaRPr lang="en-US" sz="5400" dirty="0"/>
          </a:p>
        </p:txBody>
      </p:sp>
      <p:sp>
        <p:nvSpPr>
          <p:cNvPr id="3" name="Content Placeholder 2"/>
          <p:cNvSpPr>
            <a:spLocks noGrp="1"/>
          </p:cNvSpPr>
          <p:nvPr>
            <p:ph idx="1"/>
          </p:nvPr>
        </p:nvSpPr>
        <p:spPr>
          <a:xfrm>
            <a:off x="457200" y="1219200"/>
            <a:ext cx="7620000" cy="5181600"/>
          </a:xfrm>
        </p:spPr>
        <p:txBody>
          <a:bodyPr>
            <a:normAutofit fontScale="92500" lnSpcReduction="20000"/>
          </a:bodyPr>
          <a:lstStyle/>
          <a:p>
            <a:r>
              <a:rPr lang="en-US" sz="3200" dirty="0" smtClean="0"/>
              <a:t>In 1867, </a:t>
            </a:r>
            <a:r>
              <a:rPr lang="en-US" sz="3200" b="1" dirty="0" smtClean="0"/>
              <a:t>the first cattle trail was blazed from the Red River in northern Texas to Abilene, Kansas</a:t>
            </a:r>
            <a:r>
              <a:rPr lang="en-US" sz="3200" dirty="0" smtClean="0"/>
              <a:t>. It was called the </a:t>
            </a:r>
            <a:r>
              <a:rPr lang="en-US" sz="3200" b="1" dirty="0" smtClean="0"/>
              <a:t>Chisholm Trail</a:t>
            </a:r>
            <a:r>
              <a:rPr lang="en-US" sz="3200" dirty="0" smtClean="0"/>
              <a:t> after Jesse Chisholm, a part-Cherokee Indian trader who had made a wagon trail along that route. </a:t>
            </a:r>
            <a:r>
              <a:rPr lang="en-US" sz="3200" b="1" dirty="0" smtClean="0"/>
              <a:t>Over the years, many feeder trails led into the main route. Historians estimate that six million cattle made their way up the Chisholm Trail from 1867 to the mid 1880s</a:t>
            </a:r>
            <a:r>
              <a:rPr lang="en-US" sz="3200" dirty="0" smtClean="0"/>
              <a:t>. That’s a lot of beef!</a:t>
            </a:r>
          </a:p>
          <a:p>
            <a:r>
              <a:rPr lang="en-US" sz="3200" dirty="0" smtClean="0">
                <a:hlinkClick r:id="rId4"/>
              </a:rPr>
              <a:t>The Chisholm Trail</a:t>
            </a:r>
            <a:endParaRPr lang="en-US" sz="3200" dirty="0" smtClean="0"/>
          </a:p>
          <a:p>
            <a:pPr marL="114300" indent="0" algn="r">
              <a:buNone/>
            </a:pPr>
            <a:endParaRPr lang="en-US" sz="3200" b="1" dirty="0" smtClean="0"/>
          </a:p>
          <a:p>
            <a:pPr marL="114300" indent="0" algn="r">
              <a:buNone/>
            </a:pPr>
            <a:r>
              <a:rPr lang="en-US" sz="3200" b="1" dirty="0" smtClean="0"/>
              <a:t>10</a:t>
            </a:r>
            <a:endParaRPr lang="en-US" sz="3500"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257800" y="4800600"/>
            <a:ext cx="609600" cy="609600"/>
          </a:xfrm>
          <a:prstGeom prst="rect">
            <a:avLst/>
          </a:prstGeom>
        </p:spPr>
      </p:pic>
    </p:spTree>
    <p:extLst>
      <p:ext uri="{BB962C8B-B14F-4D97-AF65-F5344CB8AC3E}">
        <p14:creationId xmlns:p14="http://schemas.microsoft.com/office/powerpoint/2010/main" val="13665333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20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t>Cowboys &amp; Cattle Trails</a:t>
            </a:r>
            <a:endParaRPr lang="en-US" sz="5400" dirty="0"/>
          </a:p>
        </p:txBody>
      </p:sp>
      <p:sp>
        <p:nvSpPr>
          <p:cNvPr id="3" name="Content Placeholder 2"/>
          <p:cNvSpPr>
            <a:spLocks noGrp="1"/>
          </p:cNvSpPr>
          <p:nvPr>
            <p:ph idx="1"/>
          </p:nvPr>
        </p:nvSpPr>
        <p:spPr/>
        <p:txBody>
          <a:bodyPr>
            <a:normAutofit lnSpcReduction="10000"/>
          </a:bodyPr>
          <a:lstStyle/>
          <a:p>
            <a:r>
              <a:rPr lang="en-US" sz="3200" b="1" dirty="0" smtClean="0"/>
              <a:t>Other trails </a:t>
            </a:r>
            <a:r>
              <a:rPr lang="en-US" sz="3200" dirty="0" smtClean="0"/>
              <a:t>were established to take cattle to additional railroad loading points or to stock ranches in the northern plains. The </a:t>
            </a:r>
            <a:r>
              <a:rPr lang="en-US" sz="3200" b="1" dirty="0" smtClean="0"/>
              <a:t>Great Western Cattle Trail </a:t>
            </a:r>
            <a:r>
              <a:rPr lang="en-US" sz="3200" dirty="0" smtClean="0"/>
              <a:t>took </a:t>
            </a:r>
            <a:r>
              <a:rPr lang="en-US" sz="3200" b="1" dirty="0" smtClean="0"/>
              <a:t>a more westerly route through Texas up to Nebraska and northern territories</a:t>
            </a:r>
            <a:r>
              <a:rPr lang="en-US" sz="3200" dirty="0" smtClean="0"/>
              <a:t>. </a:t>
            </a:r>
            <a:r>
              <a:rPr lang="en-US" sz="3200" b="1" dirty="0" smtClean="0"/>
              <a:t>It became the main road for cattle heading to northern markets. </a:t>
            </a:r>
          </a:p>
          <a:p>
            <a:r>
              <a:rPr lang="en-US" sz="3200" b="1" dirty="0" smtClean="0">
                <a:hlinkClick r:id="rId4"/>
              </a:rPr>
              <a:t>The Chisholm Trail</a:t>
            </a:r>
            <a:endParaRPr lang="en-US" sz="3000" b="1" dirty="0"/>
          </a:p>
          <a:p>
            <a:pPr marL="114300" indent="0">
              <a:buNone/>
            </a:pPr>
            <a:r>
              <a:rPr lang="en-US" sz="3000" b="1" dirty="0"/>
              <a:t> </a:t>
            </a:r>
            <a:r>
              <a:rPr lang="en-US" sz="3000" b="1" dirty="0" smtClean="0"/>
              <a:t>                                                                              </a:t>
            </a:r>
            <a:r>
              <a:rPr lang="en-US" sz="3000" b="1" dirty="0" smtClean="0"/>
              <a:t>11</a:t>
            </a:r>
            <a:endParaRPr lang="en-US" sz="3200" b="1"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257800" y="5105400"/>
            <a:ext cx="609600" cy="609600"/>
          </a:xfrm>
          <a:prstGeom prst="rect">
            <a:avLst/>
          </a:prstGeom>
        </p:spPr>
      </p:pic>
    </p:spTree>
    <p:extLst>
      <p:ext uri="{BB962C8B-B14F-4D97-AF65-F5344CB8AC3E}">
        <p14:creationId xmlns:p14="http://schemas.microsoft.com/office/powerpoint/2010/main" val="23091099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2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t>Cowboys &amp; Cattle Trails</a:t>
            </a:r>
            <a:endParaRPr lang="en-US" sz="5400" dirty="0"/>
          </a:p>
        </p:txBody>
      </p:sp>
      <p:sp>
        <p:nvSpPr>
          <p:cNvPr id="3" name="Content Placeholder 2"/>
          <p:cNvSpPr>
            <a:spLocks noGrp="1"/>
          </p:cNvSpPr>
          <p:nvPr>
            <p:ph idx="1"/>
          </p:nvPr>
        </p:nvSpPr>
        <p:spPr/>
        <p:txBody>
          <a:bodyPr>
            <a:normAutofit/>
          </a:bodyPr>
          <a:lstStyle/>
          <a:p>
            <a:r>
              <a:rPr lang="en-US" sz="3200" b="1" dirty="0" smtClean="0"/>
              <a:t>Life wasn’t easy along the Chisholm Trail! </a:t>
            </a:r>
            <a:r>
              <a:rPr lang="en-US" sz="3200" dirty="0" smtClean="0"/>
              <a:t>Beside the trail there were bones of cows and calves who couldn’t keep up with the herd, and </a:t>
            </a:r>
            <a:r>
              <a:rPr lang="en-US" sz="3200" b="1" dirty="0" smtClean="0"/>
              <a:t>cowboys and settlers  who died from accidents, disease, or even an Indian attack. </a:t>
            </a:r>
          </a:p>
          <a:p>
            <a:endParaRPr lang="en-US" sz="3200" b="1" dirty="0"/>
          </a:p>
          <a:p>
            <a:pPr algn="r"/>
            <a:endParaRPr lang="en-US" sz="3200" b="1" dirty="0" smtClean="0"/>
          </a:p>
          <a:p>
            <a:pPr marL="114300" indent="0" algn="r">
              <a:buNone/>
            </a:pPr>
            <a:r>
              <a:rPr lang="en-US" sz="3000" b="1" dirty="0" smtClean="0"/>
              <a:t>12</a:t>
            </a:r>
            <a:endParaRPr lang="en-US" sz="3000" b="1"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4648200"/>
            <a:ext cx="609600" cy="609600"/>
          </a:xfrm>
          <a:prstGeom prst="rect">
            <a:avLst/>
          </a:prstGeom>
        </p:spPr>
      </p:pic>
    </p:spTree>
    <p:extLst>
      <p:ext uri="{BB962C8B-B14F-4D97-AF65-F5344CB8AC3E}">
        <p14:creationId xmlns:p14="http://schemas.microsoft.com/office/powerpoint/2010/main" val="25206177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17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t>Cowboys &amp; Cattle Trails</a:t>
            </a:r>
            <a:endParaRPr lang="en-US" sz="5400" dirty="0"/>
          </a:p>
        </p:txBody>
      </p:sp>
      <p:sp>
        <p:nvSpPr>
          <p:cNvPr id="3" name="Content Placeholder 2"/>
          <p:cNvSpPr>
            <a:spLocks noGrp="1"/>
          </p:cNvSpPr>
          <p:nvPr>
            <p:ph idx="1"/>
          </p:nvPr>
        </p:nvSpPr>
        <p:spPr/>
        <p:txBody>
          <a:bodyPr>
            <a:normAutofit/>
          </a:bodyPr>
          <a:lstStyle/>
          <a:p>
            <a:r>
              <a:rPr lang="en-US" sz="3200" b="1" dirty="0" smtClean="0"/>
              <a:t>Historians estimate that 35,000 cowboys herded cows along western trails in the second half of the 19</a:t>
            </a:r>
            <a:r>
              <a:rPr lang="en-US" sz="3200" b="1" baseline="30000" dirty="0" smtClean="0"/>
              <a:t>th</a:t>
            </a:r>
            <a:r>
              <a:rPr lang="en-US" sz="3200" b="1" dirty="0" smtClean="0"/>
              <a:t> century. About 9,000 of them were black cowboys. After the slaves were freed, many moved out west to work on Texas ranches.</a:t>
            </a:r>
            <a:r>
              <a:rPr lang="en-US" sz="3200" dirty="0" smtClean="0"/>
              <a:t> Others had already lived in Texas and herded cattle for their masters. </a:t>
            </a:r>
          </a:p>
          <a:p>
            <a:pPr marL="114300" indent="0" algn="r">
              <a:buNone/>
            </a:pPr>
            <a:r>
              <a:rPr lang="en-US" sz="3000" b="1" dirty="0" smtClean="0"/>
              <a:t>13</a:t>
            </a:r>
            <a:endParaRPr lang="en-US" sz="3000" b="1" dirty="0"/>
          </a:p>
          <a:p>
            <a:pPr algn="r"/>
            <a:endParaRPr lang="en-US" sz="30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181600" y="5105400"/>
            <a:ext cx="609600" cy="609600"/>
          </a:xfrm>
          <a:prstGeom prst="rect">
            <a:avLst/>
          </a:prstGeom>
        </p:spPr>
      </p:pic>
    </p:spTree>
    <p:extLst>
      <p:ext uri="{BB962C8B-B14F-4D97-AF65-F5344CB8AC3E}">
        <p14:creationId xmlns:p14="http://schemas.microsoft.com/office/powerpoint/2010/main" val="34447107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5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t>Cowboys &amp; Cattle Trails</a:t>
            </a:r>
            <a:endParaRPr lang="en-US" sz="5400" dirty="0"/>
          </a:p>
        </p:txBody>
      </p:sp>
      <p:sp>
        <p:nvSpPr>
          <p:cNvPr id="3" name="Content Placeholder 2"/>
          <p:cNvSpPr>
            <a:spLocks noGrp="1"/>
          </p:cNvSpPr>
          <p:nvPr>
            <p:ph idx="1"/>
          </p:nvPr>
        </p:nvSpPr>
        <p:spPr>
          <a:xfrm>
            <a:off x="457200" y="1600200"/>
            <a:ext cx="7620000" cy="5029200"/>
          </a:xfrm>
        </p:spPr>
        <p:txBody>
          <a:bodyPr>
            <a:normAutofit/>
          </a:bodyPr>
          <a:lstStyle/>
          <a:p>
            <a:r>
              <a:rPr lang="en-US" sz="3200" b="1" dirty="0" smtClean="0"/>
              <a:t>Black and white cowboys worked, ate, and slept together.</a:t>
            </a:r>
            <a:r>
              <a:rPr lang="en-US" sz="3200" dirty="0" smtClean="0"/>
              <a:t> Though </a:t>
            </a:r>
            <a:r>
              <a:rPr lang="en-US" sz="3200" b="1" dirty="0" smtClean="0"/>
              <a:t>racial discrimination still existed</a:t>
            </a:r>
            <a:r>
              <a:rPr lang="en-US" sz="3200" dirty="0" smtClean="0"/>
              <a:t>, the </a:t>
            </a:r>
            <a:r>
              <a:rPr lang="en-US" sz="3200" b="1" dirty="0" smtClean="0"/>
              <a:t>black cowboys of Texas were treated much better on the range than anywhere else</a:t>
            </a:r>
            <a:r>
              <a:rPr lang="en-US" sz="3200" dirty="0" smtClean="0"/>
              <a:t>. </a:t>
            </a:r>
            <a:r>
              <a:rPr lang="en-US" sz="3200" b="1" dirty="0" smtClean="0"/>
              <a:t>Skills mattered to the ranch bosses</a:t>
            </a:r>
            <a:r>
              <a:rPr lang="en-US" sz="3200" dirty="0" smtClean="0"/>
              <a:t>, and the black cowboys proved their value on the ranch. They also showed off their skills in local rodeos by riding bulls and bucking broncos.                                                         </a:t>
            </a:r>
            <a:r>
              <a:rPr lang="en-US" sz="3200" b="1" dirty="0" smtClean="0"/>
              <a:t>14</a:t>
            </a:r>
            <a:r>
              <a:rPr lang="en-US" sz="3200" dirty="0" smtClean="0"/>
              <a:t>                                     </a:t>
            </a:r>
            <a:endParaRPr lang="en-US" sz="32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48000" y="6019800"/>
            <a:ext cx="609600" cy="609600"/>
          </a:xfrm>
          <a:prstGeom prst="rect">
            <a:avLst/>
          </a:prstGeom>
        </p:spPr>
      </p:pic>
    </p:spTree>
    <p:extLst>
      <p:ext uri="{BB962C8B-B14F-4D97-AF65-F5344CB8AC3E}">
        <p14:creationId xmlns:p14="http://schemas.microsoft.com/office/powerpoint/2010/main" val="14810064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93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Cowboys &amp; Cattle Trails</a:t>
            </a:r>
            <a:endParaRPr lang="en-US" sz="5400" b="1" dirty="0"/>
          </a:p>
        </p:txBody>
      </p:sp>
      <p:sp>
        <p:nvSpPr>
          <p:cNvPr id="3" name="Content Placeholder 2"/>
          <p:cNvSpPr>
            <a:spLocks noGrp="1"/>
          </p:cNvSpPr>
          <p:nvPr>
            <p:ph idx="1"/>
          </p:nvPr>
        </p:nvSpPr>
        <p:spPr/>
        <p:txBody>
          <a:bodyPr>
            <a:normAutofit/>
          </a:bodyPr>
          <a:lstStyle/>
          <a:p>
            <a:r>
              <a:rPr lang="en-US" sz="3200" b="1" dirty="0" smtClean="0"/>
              <a:t>By the end of the 1800s, railroads had expanded throughout the west and eliminated the need for long cattle drives. </a:t>
            </a:r>
            <a:r>
              <a:rPr lang="en-US" sz="3200" dirty="0" smtClean="0"/>
              <a:t>Although </a:t>
            </a:r>
            <a:r>
              <a:rPr lang="en-US" sz="3200" b="1" dirty="0" smtClean="0"/>
              <a:t>the era of cowboys and cattle trails lasted for only about 20 years,</a:t>
            </a:r>
            <a:r>
              <a:rPr lang="en-US" sz="3200" dirty="0" smtClean="0"/>
              <a:t> the “Old West” is one of the most colorful times in American history. </a:t>
            </a:r>
          </a:p>
          <a:p>
            <a:endParaRPr lang="en-US" sz="3200" dirty="0"/>
          </a:p>
          <a:p>
            <a:pPr algn="r"/>
            <a:r>
              <a:rPr lang="en-US" sz="3200" b="1" dirty="0" smtClean="0"/>
              <a:t>15</a:t>
            </a:r>
            <a:endParaRPr lang="en-US" sz="3200"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562600" y="5029200"/>
            <a:ext cx="609600" cy="609600"/>
          </a:xfrm>
          <a:prstGeom prst="rect">
            <a:avLst/>
          </a:prstGeom>
        </p:spPr>
      </p:pic>
    </p:spTree>
    <p:extLst>
      <p:ext uri="{BB962C8B-B14F-4D97-AF65-F5344CB8AC3E}">
        <p14:creationId xmlns:p14="http://schemas.microsoft.com/office/powerpoint/2010/main" val="35563781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1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Check Point</a:t>
            </a:r>
            <a:endParaRPr lang="en-US" dirty="0"/>
          </a:p>
        </p:txBody>
      </p:sp>
      <p:sp>
        <p:nvSpPr>
          <p:cNvPr id="3" name="Content Placeholder 2"/>
          <p:cNvSpPr>
            <a:spLocks noGrp="1"/>
          </p:cNvSpPr>
          <p:nvPr>
            <p:ph idx="1"/>
          </p:nvPr>
        </p:nvSpPr>
        <p:spPr/>
        <p:txBody>
          <a:bodyPr>
            <a:normAutofit/>
          </a:bodyPr>
          <a:lstStyle/>
          <a:p>
            <a:r>
              <a:rPr lang="en-US" sz="2800" b="1" dirty="0"/>
              <a:t>STOP and complete the activity below.</a:t>
            </a:r>
          </a:p>
          <a:p>
            <a:pPr lvl="0"/>
            <a:r>
              <a:rPr lang="en-US" sz="2800" dirty="0"/>
              <a:t>1. Show your journal to Mrs. Bryant.</a:t>
            </a:r>
          </a:p>
          <a:p>
            <a:r>
              <a:rPr lang="en-US" sz="2800" dirty="0"/>
              <a:t>2. Next</a:t>
            </a:r>
            <a:r>
              <a:rPr lang="en-US" sz="2800" dirty="0" smtClean="0"/>
              <a:t>, choose and complete an activity the Turn of the Century choice menu. </a:t>
            </a:r>
          </a:p>
          <a:p>
            <a:pPr marL="114300" indent="0">
              <a:buNone/>
            </a:pPr>
            <a:endParaRPr lang="en-US" sz="2800" dirty="0"/>
          </a:p>
          <a:p>
            <a:endParaRPr lang="en-US" sz="2800" dirty="0" smtClean="0"/>
          </a:p>
          <a:p>
            <a:endParaRPr lang="en-US" sz="2800" dirty="0"/>
          </a:p>
          <a:p>
            <a:endParaRPr lang="en-US" sz="2800" dirty="0" smtClean="0"/>
          </a:p>
          <a:p>
            <a:pPr marL="114300" indent="0">
              <a:buNone/>
            </a:pPr>
            <a:r>
              <a:rPr lang="en-US" sz="2800" dirty="0"/>
              <a:t> </a:t>
            </a:r>
            <a:r>
              <a:rPr lang="en-US" sz="2800" dirty="0" smtClean="0"/>
              <a:t>                                                                                  </a:t>
            </a:r>
            <a:r>
              <a:rPr lang="en-US" sz="2800" b="1" dirty="0" smtClean="0"/>
              <a:t>16</a:t>
            </a:r>
            <a:endParaRPr lang="en-US" sz="2800" dirty="0"/>
          </a:p>
        </p:txBody>
      </p:sp>
    </p:spTree>
    <p:extLst>
      <p:ext uri="{BB962C8B-B14F-4D97-AF65-F5344CB8AC3E}">
        <p14:creationId xmlns:p14="http://schemas.microsoft.com/office/powerpoint/2010/main" val="2889150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Georgia Standards</a:t>
            </a:r>
            <a:endParaRPr lang="en-US" sz="5400" b="1" dirty="0"/>
          </a:p>
        </p:txBody>
      </p:sp>
      <p:sp>
        <p:nvSpPr>
          <p:cNvPr id="3" name="Content Placeholder 2"/>
          <p:cNvSpPr>
            <a:spLocks noGrp="1"/>
          </p:cNvSpPr>
          <p:nvPr>
            <p:ph idx="1"/>
          </p:nvPr>
        </p:nvSpPr>
        <p:spPr/>
        <p:txBody>
          <a:bodyPr>
            <a:normAutofit fontScale="92500" lnSpcReduction="10000"/>
          </a:bodyPr>
          <a:lstStyle/>
          <a:p>
            <a:r>
              <a:rPr lang="en-US" sz="4400" b="1" dirty="0" smtClean="0"/>
              <a:t>SS5H1b</a:t>
            </a:r>
            <a:r>
              <a:rPr lang="en-US" sz="4400" b="1" dirty="0" smtClean="0"/>
              <a:t>. </a:t>
            </a:r>
            <a:r>
              <a:rPr lang="en-US" sz="4400" dirty="0" smtClean="0"/>
              <a:t>Describe the impact on American life of the </a:t>
            </a:r>
            <a:r>
              <a:rPr lang="en-US" sz="4400" b="1" dirty="0" smtClean="0"/>
              <a:t>Wright Brothers</a:t>
            </a:r>
            <a:r>
              <a:rPr lang="en-US" sz="4400" dirty="0" smtClean="0"/>
              <a:t> (flight), </a:t>
            </a:r>
            <a:r>
              <a:rPr lang="en-US" sz="4400" b="1" dirty="0" smtClean="0"/>
              <a:t>George Washington Carver</a:t>
            </a:r>
            <a:r>
              <a:rPr lang="en-US" sz="4400" dirty="0" smtClean="0"/>
              <a:t> (science), </a:t>
            </a:r>
            <a:r>
              <a:rPr lang="en-US" sz="4400" b="1" dirty="0" smtClean="0"/>
              <a:t>Alexander Graham Bell </a:t>
            </a:r>
            <a:r>
              <a:rPr lang="en-US" sz="4400" dirty="0" smtClean="0"/>
              <a:t>(communication), and </a:t>
            </a:r>
            <a:r>
              <a:rPr lang="en-US" sz="4400" b="1" dirty="0" smtClean="0"/>
              <a:t>Thomas Edison</a:t>
            </a:r>
            <a:r>
              <a:rPr lang="en-US" sz="4400" dirty="0" smtClean="0"/>
              <a:t> (electricity).</a:t>
            </a:r>
          </a:p>
          <a:p>
            <a:pPr marL="114300" indent="0" algn="r">
              <a:buNone/>
            </a:pPr>
            <a:r>
              <a:rPr lang="en-US" sz="3200" b="1" dirty="0" smtClean="0"/>
              <a:t>17</a:t>
            </a:r>
            <a:endParaRPr lang="en-US" sz="3200"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86400" y="5105400"/>
            <a:ext cx="609600" cy="609600"/>
          </a:xfrm>
          <a:prstGeom prst="rect">
            <a:avLst/>
          </a:prstGeom>
        </p:spPr>
      </p:pic>
    </p:spTree>
    <p:extLst>
      <p:ext uri="{BB962C8B-B14F-4D97-AF65-F5344CB8AC3E}">
        <p14:creationId xmlns:p14="http://schemas.microsoft.com/office/powerpoint/2010/main" val="36597297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4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Inventors &amp; Inventions</a:t>
            </a:r>
            <a:endParaRPr lang="en-US" sz="5400" b="1" dirty="0"/>
          </a:p>
        </p:txBody>
      </p:sp>
      <p:sp>
        <p:nvSpPr>
          <p:cNvPr id="3" name="Content Placeholder 2"/>
          <p:cNvSpPr>
            <a:spLocks noGrp="1"/>
          </p:cNvSpPr>
          <p:nvPr>
            <p:ph idx="1"/>
          </p:nvPr>
        </p:nvSpPr>
        <p:spPr/>
        <p:txBody>
          <a:bodyPr>
            <a:normAutofit lnSpcReduction="10000"/>
          </a:bodyPr>
          <a:lstStyle/>
          <a:p>
            <a:r>
              <a:rPr lang="en-US" sz="3200" b="1" dirty="0" smtClean="0"/>
              <a:t>Inventions provide new and useful ways to do things. </a:t>
            </a:r>
            <a:r>
              <a:rPr lang="en-US" sz="3200" dirty="0" smtClean="0"/>
              <a:t>Some </a:t>
            </a:r>
            <a:r>
              <a:rPr lang="en-US" sz="3200" b="1" dirty="0" smtClean="0"/>
              <a:t>inventors have made a major impact on American life</a:t>
            </a:r>
            <a:r>
              <a:rPr lang="en-US" sz="3200" dirty="0" smtClean="0"/>
              <a:t> and on the lives of people all over the world. </a:t>
            </a:r>
          </a:p>
          <a:p>
            <a:endParaRPr lang="en-US" sz="3200" dirty="0"/>
          </a:p>
          <a:p>
            <a:endParaRPr lang="en-US" sz="3200" dirty="0" smtClean="0"/>
          </a:p>
          <a:p>
            <a:endParaRPr lang="en-US" sz="3200" dirty="0"/>
          </a:p>
          <a:p>
            <a:endParaRPr lang="en-US" sz="3200" dirty="0" smtClean="0"/>
          </a:p>
          <a:p>
            <a:pPr marL="114300" indent="0" algn="r">
              <a:buNone/>
            </a:pPr>
            <a:r>
              <a:rPr lang="en-US" sz="3200" b="1" dirty="0" smtClean="0"/>
              <a:t>18</a:t>
            </a:r>
            <a:endParaRPr lang="en-US" sz="3200"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49087" y="3764507"/>
            <a:ext cx="609600" cy="609600"/>
          </a:xfrm>
          <a:prstGeom prst="rect">
            <a:avLst/>
          </a:prstGeom>
        </p:spPr>
      </p:pic>
    </p:spTree>
    <p:extLst>
      <p:ext uri="{BB962C8B-B14F-4D97-AF65-F5344CB8AC3E}">
        <p14:creationId xmlns:p14="http://schemas.microsoft.com/office/powerpoint/2010/main" val="3473430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4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t>Inventors &amp; Inventions</a:t>
            </a:r>
            <a:endParaRPr lang="en-US" sz="5400" dirty="0"/>
          </a:p>
        </p:txBody>
      </p:sp>
      <p:sp>
        <p:nvSpPr>
          <p:cNvPr id="3" name="Content Placeholder 2"/>
          <p:cNvSpPr>
            <a:spLocks noGrp="1"/>
          </p:cNvSpPr>
          <p:nvPr>
            <p:ph idx="1"/>
          </p:nvPr>
        </p:nvSpPr>
        <p:spPr/>
        <p:txBody>
          <a:bodyPr>
            <a:normAutofit fontScale="85000" lnSpcReduction="20000"/>
          </a:bodyPr>
          <a:lstStyle/>
          <a:p>
            <a:r>
              <a:rPr lang="en-US" sz="3200" b="1" dirty="0" smtClean="0"/>
              <a:t>The Wright Brothers</a:t>
            </a:r>
            <a:r>
              <a:rPr lang="en-US" sz="3200" dirty="0"/>
              <a:t> </a:t>
            </a:r>
            <a:r>
              <a:rPr lang="en-US" sz="3200" dirty="0" smtClean="0"/>
              <a:t>(flight)- In 1917, </a:t>
            </a:r>
            <a:r>
              <a:rPr lang="en-US" sz="3200" b="1" dirty="0" smtClean="0"/>
              <a:t>Orville and Wilbur Wright made the first powered flight in an airplane they had built themselves.</a:t>
            </a:r>
            <a:r>
              <a:rPr lang="en-US" sz="3200" dirty="0" smtClean="0"/>
              <a:t> Although </a:t>
            </a:r>
            <a:r>
              <a:rPr lang="en-US" sz="3200" b="1" dirty="0" smtClean="0"/>
              <a:t>their flight lasted only 12 seconds</a:t>
            </a:r>
            <a:r>
              <a:rPr lang="en-US" sz="3200" dirty="0" smtClean="0"/>
              <a:t>, its impact on American life is incredible. This event was </a:t>
            </a:r>
            <a:r>
              <a:rPr lang="en-US" sz="3200" b="1" dirty="0" smtClean="0"/>
              <a:t>the beginning of the aviation and space exploration industries today.</a:t>
            </a:r>
            <a:r>
              <a:rPr lang="en-US" sz="3200" dirty="0" smtClean="0"/>
              <a:t> </a:t>
            </a:r>
            <a:r>
              <a:rPr lang="en-US" sz="3200" b="1" dirty="0" smtClean="0"/>
              <a:t>Airline travel allows people and products to travel around the globe in a single day</a:t>
            </a:r>
            <a:r>
              <a:rPr lang="en-US" sz="3200" b="1" dirty="0" smtClean="0"/>
              <a:t>.</a:t>
            </a:r>
          </a:p>
          <a:p>
            <a:r>
              <a:rPr lang="en-US" sz="3200" b="1" dirty="0" smtClean="0">
                <a:hlinkClick r:id="rId4"/>
              </a:rPr>
              <a:t>The Wright Brothers</a:t>
            </a:r>
            <a:endParaRPr lang="en-US" sz="3200" b="1" dirty="0" smtClean="0"/>
          </a:p>
          <a:p>
            <a:r>
              <a:rPr lang="en-US" sz="3200" b="1" dirty="0" smtClean="0">
                <a:hlinkClick r:id="rId5"/>
              </a:rPr>
              <a:t>Kitty Hawk, December 14, 1903</a:t>
            </a:r>
            <a:endParaRPr lang="en-US" sz="3200" b="1" dirty="0" smtClean="0"/>
          </a:p>
          <a:p>
            <a:r>
              <a:rPr lang="en-US" sz="3200" b="1" dirty="0" smtClean="0">
                <a:hlinkClick r:id="rId6"/>
              </a:rPr>
              <a:t>The History Channel -Wright Brothers</a:t>
            </a:r>
            <a:endParaRPr lang="en-US" sz="3200" b="1" dirty="0" smtClean="0"/>
          </a:p>
          <a:p>
            <a:pPr marL="114300" indent="0" algn="r">
              <a:buNone/>
            </a:pPr>
            <a:r>
              <a:rPr lang="en-US" sz="3200" b="1" dirty="0" smtClean="0"/>
              <a:t>19</a:t>
            </a:r>
            <a:endParaRPr lang="en-US" sz="3200"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29200" y="5117432"/>
            <a:ext cx="609600" cy="609600"/>
          </a:xfrm>
          <a:prstGeom prst="rect">
            <a:avLst/>
          </a:prstGeom>
        </p:spPr>
      </p:pic>
    </p:spTree>
    <p:extLst>
      <p:ext uri="{BB962C8B-B14F-4D97-AF65-F5344CB8AC3E}">
        <p14:creationId xmlns:p14="http://schemas.microsoft.com/office/powerpoint/2010/main" val="2968008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2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1143000"/>
          </a:xfrm>
        </p:spPr>
        <p:txBody>
          <a:bodyPr/>
          <a:lstStyle/>
          <a:p>
            <a:pPr algn="ctr"/>
            <a:r>
              <a:rPr lang="en-US" b="1" dirty="0"/>
              <a:t>Vocabulary</a:t>
            </a:r>
            <a:br>
              <a:rPr lang="en-US" b="1" dirty="0"/>
            </a:br>
            <a:r>
              <a:rPr lang="en-US" b="1" dirty="0"/>
              <a:t>Students-write all of this down!</a:t>
            </a:r>
            <a:endParaRPr lang="en-US" dirty="0"/>
          </a:p>
        </p:txBody>
      </p:sp>
      <p:sp>
        <p:nvSpPr>
          <p:cNvPr id="3" name="Content Placeholder 2"/>
          <p:cNvSpPr>
            <a:spLocks noGrp="1"/>
          </p:cNvSpPr>
          <p:nvPr>
            <p:ph idx="1"/>
          </p:nvPr>
        </p:nvSpPr>
        <p:spPr>
          <a:xfrm>
            <a:off x="457200" y="1600200"/>
            <a:ext cx="7620000" cy="5105400"/>
          </a:xfrm>
        </p:spPr>
        <p:txBody>
          <a:bodyPr>
            <a:normAutofit/>
          </a:bodyPr>
          <a:lstStyle/>
          <a:p>
            <a:r>
              <a:rPr lang="en-US" sz="2500" b="1" u="sng" dirty="0" smtClean="0"/>
              <a:t>Herded</a:t>
            </a:r>
            <a:r>
              <a:rPr lang="en-US" sz="2500" dirty="0" smtClean="0"/>
              <a:t> – to conduct  or drive (a group of cattle) to a destination.  (verb)</a:t>
            </a:r>
          </a:p>
          <a:p>
            <a:r>
              <a:rPr lang="en-US" sz="2500" b="1" u="sng" dirty="0"/>
              <a:t>Discriminate</a:t>
            </a:r>
            <a:r>
              <a:rPr lang="en-US" sz="2500" dirty="0"/>
              <a:t> – to make a difference in favor of or against a person or thing on the basis of a group, class, or category to which the person or thing belongs. (verb</a:t>
            </a:r>
            <a:r>
              <a:rPr lang="en-US" sz="2500" dirty="0" smtClean="0"/>
              <a:t>)</a:t>
            </a:r>
          </a:p>
          <a:p>
            <a:r>
              <a:rPr lang="en-US" sz="2500" b="1" u="sng" dirty="0" smtClean="0"/>
              <a:t>Aviation</a:t>
            </a:r>
            <a:r>
              <a:rPr lang="en-US" sz="2500" dirty="0" smtClean="0"/>
              <a:t> – the design, development, production, operation, and use  of aircraft. (noun)</a:t>
            </a:r>
          </a:p>
          <a:p>
            <a:r>
              <a:rPr lang="en-US" sz="2500" b="1" u="sng" dirty="0" smtClean="0"/>
              <a:t>Agriculture</a:t>
            </a:r>
            <a:r>
              <a:rPr lang="en-US" sz="2500" dirty="0" smtClean="0"/>
              <a:t> – the science, or occupation concerned with cultivation land, raising crops, and feeding, breeding, and raising livestock; farming. (noun)          </a:t>
            </a:r>
            <a:endParaRPr lang="en-US" sz="2500" b="1" dirty="0"/>
          </a:p>
          <a:p>
            <a:pPr marL="114300" indent="0">
              <a:buNone/>
            </a:pPr>
            <a:r>
              <a:rPr lang="en-US" sz="2500" b="1" dirty="0" smtClean="0"/>
              <a:t>                                                                                                 2</a:t>
            </a:r>
            <a:r>
              <a:rPr lang="en-US" sz="2500" b="1" u="sng" dirty="0" smtClean="0"/>
              <a:t>                                                                                             </a:t>
            </a:r>
          </a:p>
          <a:p>
            <a:endParaRPr lang="en-US" sz="2500" b="1" u="sng" dirty="0"/>
          </a:p>
          <a:p>
            <a:endParaRPr lang="en-US" sz="2500" dirty="0" smtClean="0"/>
          </a:p>
          <a:p>
            <a:endParaRPr lang="en-US" sz="2500" b="1" u="sng" dirty="0"/>
          </a:p>
        </p:txBody>
      </p:sp>
    </p:spTree>
    <p:extLst>
      <p:ext uri="{BB962C8B-B14F-4D97-AF65-F5344CB8AC3E}">
        <p14:creationId xmlns:p14="http://schemas.microsoft.com/office/powerpoint/2010/main" val="331841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t>Inventors &amp; Inventions</a:t>
            </a:r>
            <a:endParaRPr lang="en-US" sz="5400" dirty="0"/>
          </a:p>
        </p:txBody>
      </p:sp>
      <p:sp>
        <p:nvSpPr>
          <p:cNvPr id="3" name="Content Placeholder 2"/>
          <p:cNvSpPr>
            <a:spLocks noGrp="1"/>
          </p:cNvSpPr>
          <p:nvPr>
            <p:ph idx="1"/>
          </p:nvPr>
        </p:nvSpPr>
        <p:spPr/>
        <p:txBody>
          <a:bodyPr>
            <a:normAutofit fontScale="77500" lnSpcReduction="20000"/>
          </a:bodyPr>
          <a:lstStyle/>
          <a:p>
            <a:r>
              <a:rPr lang="en-US" sz="3600" b="1" dirty="0" smtClean="0"/>
              <a:t>George Washington Carver </a:t>
            </a:r>
            <a:r>
              <a:rPr lang="en-US" sz="3600" dirty="0" smtClean="0"/>
              <a:t>(science) – This </a:t>
            </a:r>
            <a:r>
              <a:rPr lang="en-US" sz="3600" b="1" dirty="0" smtClean="0"/>
              <a:t>African American scientist </a:t>
            </a:r>
            <a:r>
              <a:rPr lang="en-US" sz="3600" dirty="0" smtClean="0"/>
              <a:t>made an </a:t>
            </a:r>
            <a:r>
              <a:rPr lang="en-US" sz="3600" b="1" dirty="0" smtClean="0"/>
              <a:t>enormous impact on American life through agriculture</a:t>
            </a:r>
            <a:r>
              <a:rPr lang="en-US" sz="3600" dirty="0" smtClean="0"/>
              <a:t>. </a:t>
            </a:r>
            <a:r>
              <a:rPr lang="en-US" sz="3600" b="1" dirty="0" smtClean="0"/>
              <a:t>Carver created more than 300 products from peanuts and sweet potatoes.</a:t>
            </a:r>
            <a:r>
              <a:rPr lang="en-US" sz="3600" dirty="0" smtClean="0"/>
              <a:t> Those </a:t>
            </a:r>
            <a:r>
              <a:rPr lang="en-US" sz="3600" b="1" dirty="0" smtClean="0"/>
              <a:t>products include plastics, dyes, medicines, flour, and fertilizer</a:t>
            </a:r>
            <a:r>
              <a:rPr lang="en-US" sz="3600" dirty="0" smtClean="0"/>
              <a:t>. What would we do without plastic?</a:t>
            </a:r>
            <a:r>
              <a:rPr lang="en-US" sz="3600" b="1" dirty="0" smtClean="0"/>
              <a:t> Carver also taught farmers to plant different crops each year to put nutrients back into the soil.</a:t>
            </a:r>
          </a:p>
          <a:p>
            <a:r>
              <a:rPr lang="en-US" sz="3600" b="1" dirty="0" smtClean="0">
                <a:hlinkClick r:id="rId4"/>
              </a:rPr>
              <a:t>George Washington Carver</a:t>
            </a:r>
            <a:endParaRPr lang="en-US" sz="3600" b="1" dirty="0" smtClean="0"/>
          </a:p>
          <a:p>
            <a:pPr marL="114300" indent="0" algn="r">
              <a:buNone/>
            </a:pPr>
            <a:r>
              <a:rPr lang="en-US" sz="3200" b="1" dirty="0" smtClean="0"/>
              <a:t>20</a:t>
            </a:r>
            <a:endParaRPr lang="en-US" sz="3500"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4876800"/>
            <a:ext cx="609600" cy="609600"/>
          </a:xfrm>
          <a:prstGeom prst="rect">
            <a:avLst/>
          </a:prstGeom>
        </p:spPr>
      </p:pic>
    </p:spTree>
    <p:extLst>
      <p:ext uri="{BB962C8B-B14F-4D97-AF65-F5344CB8AC3E}">
        <p14:creationId xmlns:p14="http://schemas.microsoft.com/office/powerpoint/2010/main" val="18664578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9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t>Inventors &amp; Inventions</a:t>
            </a:r>
            <a:endParaRPr lang="en-US" sz="5400" dirty="0"/>
          </a:p>
        </p:txBody>
      </p:sp>
      <p:sp>
        <p:nvSpPr>
          <p:cNvPr id="3" name="Content Placeholder 2"/>
          <p:cNvSpPr>
            <a:spLocks noGrp="1"/>
          </p:cNvSpPr>
          <p:nvPr>
            <p:ph idx="1"/>
          </p:nvPr>
        </p:nvSpPr>
        <p:spPr>
          <a:xfrm>
            <a:off x="228600" y="1600200"/>
            <a:ext cx="8305800" cy="4800600"/>
          </a:xfrm>
        </p:spPr>
        <p:txBody>
          <a:bodyPr>
            <a:normAutofit fontScale="92500" lnSpcReduction="10000"/>
          </a:bodyPr>
          <a:lstStyle/>
          <a:p>
            <a:r>
              <a:rPr lang="en-US" sz="3200" b="1" dirty="0" smtClean="0"/>
              <a:t>Alexander Graham Bell</a:t>
            </a:r>
            <a:r>
              <a:rPr lang="en-US" sz="3200" dirty="0" smtClean="0"/>
              <a:t> (communication) -  Can you imagine what your life would be like without the telephone? In 1875, </a:t>
            </a:r>
            <a:r>
              <a:rPr lang="en-US" sz="3200" b="1" dirty="0" smtClean="0"/>
              <a:t>Alexander Graham Bell invented a machine that could transmit the human voice over wires</a:t>
            </a:r>
            <a:r>
              <a:rPr lang="en-US" sz="3200" dirty="0" smtClean="0"/>
              <a:t>. The telephone has had an enormous effect on American life, allowing you to communicate with a friend next door, or in another country anywhere in the world. </a:t>
            </a:r>
            <a:endParaRPr lang="en-US" sz="3200" dirty="0" smtClean="0"/>
          </a:p>
          <a:p>
            <a:r>
              <a:rPr lang="en-US" sz="3200" dirty="0" smtClean="0">
                <a:hlinkClick r:id="rId4"/>
              </a:rPr>
              <a:t>Alexander Graham Bell</a:t>
            </a:r>
            <a:endParaRPr lang="en-US" sz="3200" dirty="0" smtClean="0"/>
          </a:p>
          <a:p>
            <a:pPr marL="114300" indent="0" algn="r">
              <a:buNone/>
            </a:pPr>
            <a:r>
              <a:rPr lang="en-US" sz="3200" b="1" dirty="0" smtClean="0"/>
              <a:t>21</a:t>
            </a:r>
            <a:endParaRPr lang="en-US" sz="3200"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105400" y="5257800"/>
            <a:ext cx="609600" cy="609600"/>
          </a:xfrm>
          <a:prstGeom prst="rect">
            <a:avLst/>
          </a:prstGeom>
        </p:spPr>
      </p:pic>
    </p:spTree>
    <p:extLst>
      <p:ext uri="{BB962C8B-B14F-4D97-AF65-F5344CB8AC3E}">
        <p14:creationId xmlns:p14="http://schemas.microsoft.com/office/powerpoint/2010/main" val="19335747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1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t>Inventors &amp; Inventions</a:t>
            </a:r>
            <a:endParaRPr lang="en-US" sz="5400" dirty="0"/>
          </a:p>
        </p:txBody>
      </p:sp>
      <p:sp>
        <p:nvSpPr>
          <p:cNvPr id="3" name="Content Placeholder 2"/>
          <p:cNvSpPr>
            <a:spLocks noGrp="1"/>
          </p:cNvSpPr>
          <p:nvPr>
            <p:ph idx="1"/>
          </p:nvPr>
        </p:nvSpPr>
        <p:spPr/>
        <p:txBody>
          <a:bodyPr>
            <a:normAutofit fontScale="85000" lnSpcReduction="10000"/>
          </a:bodyPr>
          <a:lstStyle/>
          <a:p>
            <a:r>
              <a:rPr lang="en-US" sz="3200" b="1" dirty="0" smtClean="0"/>
              <a:t>Thomas Edison </a:t>
            </a:r>
            <a:r>
              <a:rPr lang="en-US" sz="3200" dirty="0" smtClean="0"/>
              <a:t>(electricity) – </a:t>
            </a:r>
            <a:r>
              <a:rPr lang="en-US" sz="3200" b="1" dirty="0" smtClean="0"/>
              <a:t>More than 1,000 patents were granted to Thomas Edison </a:t>
            </a:r>
            <a:r>
              <a:rPr lang="en-US" sz="3200" dirty="0" smtClean="0"/>
              <a:t>or to people working with him</a:t>
            </a:r>
            <a:r>
              <a:rPr lang="en-US" sz="3200" b="1" dirty="0" smtClean="0"/>
              <a:t>. He is best known for the invention of the first practical light bulb and electrical generating system</a:t>
            </a:r>
            <a:r>
              <a:rPr lang="en-US" sz="3200" dirty="0" smtClean="0"/>
              <a:t>. </a:t>
            </a:r>
            <a:r>
              <a:rPr lang="en-US" sz="3200" b="1" dirty="0" smtClean="0"/>
              <a:t>This led to the system of electricity we enjoy today</a:t>
            </a:r>
            <a:r>
              <a:rPr lang="en-US" sz="3200" dirty="0" smtClean="0"/>
              <a:t>. </a:t>
            </a:r>
            <a:r>
              <a:rPr lang="en-US" sz="3200" b="1" dirty="0" smtClean="0"/>
              <a:t>Two other Edison inventions </a:t>
            </a:r>
            <a:r>
              <a:rPr lang="en-US" sz="3200" dirty="0" smtClean="0"/>
              <a:t>have also greatly affected American life – </a:t>
            </a:r>
            <a:r>
              <a:rPr lang="en-US" sz="3200" b="1" dirty="0" smtClean="0"/>
              <a:t>the phonograph gave us music, and the moving picture camera gave us movies. </a:t>
            </a:r>
          </a:p>
          <a:p>
            <a:r>
              <a:rPr lang="en-US" sz="3200" b="1" dirty="0" smtClean="0">
                <a:hlinkClick r:id="rId4"/>
              </a:rPr>
              <a:t>Thomas Edison</a:t>
            </a:r>
            <a:endParaRPr lang="en-US" sz="3200" b="1" dirty="0" smtClean="0"/>
          </a:p>
          <a:p>
            <a:endParaRPr lang="en-US" sz="3200" b="1" dirty="0" smtClean="0"/>
          </a:p>
          <a:p>
            <a:pPr marL="114300" indent="0" algn="r">
              <a:buNone/>
            </a:pPr>
            <a:r>
              <a:rPr lang="en-US" sz="3200" b="1" dirty="0" smtClean="0"/>
              <a:t>22</a:t>
            </a:r>
            <a:endParaRPr lang="en-US" sz="3200"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72000" y="5486400"/>
            <a:ext cx="609600" cy="609600"/>
          </a:xfrm>
          <a:prstGeom prst="rect">
            <a:avLst/>
          </a:prstGeom>
        </p:spPr>
      </p:pic>
    </p:spTree>
    <p:extLst>
      <p:ext uri="{BB962C8B-B14F-4D97-AF65-F5344CB8AC3E}">
        <p14:creationId xmlns:p14="http://schemas.microsoft.com/office/powerpoint/2010/main" val="40267341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1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t>Inventors &amp; Inventions</a:t>
            </a:r>
            <a:endParaRPr lang="en-US" dirty="0"/>
          </a:p>
        </p:txBody>
      </p:sp>
      <p:sp>
        <p:nvSpPr>
          <p:cNvPr id="3" name="Content Placeholder 2"/>
          <p:cNvSpPr>
            <a:spLocks noGrp="1"/>
          </p:cNvSpPr>
          <p:nvPr>
            <p:ph idx="1"/>
          </p:nvPr>
        </p:nvSpPr>
        <p:spPr/>
        <p:txBody>
          <a:bodyPr>
            <a:normAutofit/>
          </a:bodyPr>
          <a:lstStyle/>
          <a:p>
            <a:r>
              <a:rPr lang="en-US" sz="2800" b="1" dirty="0"/>
              <a:t>Thomas Edison</a:t>
            </a:r>
            <a:r>
              <a:rPr lang="en-US" sz="2800" dirty="0"/>
              <a:t>, </a:t>
            </a:r>
            <a:r>
              <a:rPr lang="en-US" sz="2800" dirty="0" smtClean="0"/>
              <a:t>is known as the </a:t>
            </a:r>
            <a:r>
              <a:rPr lang="en-US" sz="2800" dirty="0"/>
              <a:t>wizard of Menlo </a:t>
            </a:r>
            <a:r>
              <a:rPr lang="en-US" sz="2800" dirty="0" smtClean="0"/>
              <a:t>Park. His </a:t>
            </a:r>
            <a:r>
              <a:rPr lang="en-US" sz="2800" dirty="0"/>
              <a:t>inventions very much </a:t>
            </a:r>
            <a:r>
              <a:rPr lang="en-US" sz="2800" dirty="0" smtClean="0"/>
              <a:t>solved </a:t>
            </a:r>
            <a:r>
              <a:rPr lang="en-US" sz="2800" dirty="0"/>
              <a:t>problems for and </a:t>
            </a:r>
            <a:r>
              <a:rPr lang="en-US" sz="2800" dirty="0" smtClean="0"/>
              <a:t>enhanced </a:t>
            </a:r>
            <a:r>
              <a:rPr lang="en-US" sz="2800" dirty="0"/>
              <a:t>everyday life. He was not only an </a:t>
            </a:r>
            <a:r>
              <a:rPr lang="en-US" sz="2800" b="1" dirty="0"/>
              <a:t>inventor</a:t>
            </a:r>
            <a:r>
              <a:rPr lang="en-US" sz="2800" dirty="0"/>
              <a:t> but also was </a:t>
            </a:r>
            <a:r>
              <a:rPr lang="en-US" sz="2800" b="1" dirty="0"/>
              <a:t>a successful businessman, marketer, and manufacturer</a:t>
            </a:r>
            <a:r>
              <a:rPr lang="en-US" sz="2400" b="1" dirty="0"/>
              <a:t>. </a:t>
            </a:r>
            <a:r>
              <a:rPr lang="en-US" sz="2400" b="1" dirty="0" smtClean="0"/>
              <a:t>  </a:t>
            </a:r>
          </a:p>
          <a:p>
            <a:endParaRPr lang="en-US" sz="2400" b="1" dirty="0"/>
          </a:p>
          <a:p>
            <a:endParaRPr lang="en-US" sz="2400" b="1" dirty="0" smtClean="0"/>
          </a:p>
          <a:p>
            <a:endParaRPr lang="en-US" sz="2400" b="1" dirty="0"/>
          </a:p>
          <a:p>
            <a:endParaRPr lang="en-US" sz="2400" b="1" dirty="0" smtClean="0"/>
          </a:p>
          <a:p>
            <a:r>
              <a:rPr lang="en-US" sz="2400" b="1" dirty="0" smtClean="0"/>
              <a:t>                                                                                                   23                                  </a:t>
            </a:r>
            <a:endParaRPr lang="en-US" sz="2400" b="1" dirty="0"/>
          </a:p>
        </p:txBody>
      </p:sp>
    </p:spTree>
    <p:extLst>
      <p:ext uri="{BB962C8B-B14F-4D97-AF65-F5344CB8AC3E}">
        <p14:creationId xmlns:p14="http://schemas.microsoft.com/office/powerpoint/2010/main" val="2231405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Check Point</a:t>
            </a:r>
            <a:endParaRPr lang="en-US" dirty="0"/>
          </a:p>
        </p:txBody>
      </p:sp>
      <p:sp>
        <p:nvSpPr>
          <p:cNvPr id="3" name="Content Placeholder 2"/>
          <p:cNvSpPr>
            <a:spLocks noGrp="1"/>
          </p:cNvSpPr>
          <p:nvPr>
            <p:ph idx="1"/>
          </p:nvPr>
        </p:nvSpPr>
        <p:spPr/>
        <p:txBody>
          <a:bodyPr>
            <a:normAutofit lnSpcReduction="10000"/>
          </a:bodyPr>
          <a:lstStyle/>
          <a:p>
            <a:r>
              <a:rPr lang="en-US" sz="2800" b="1" dirty="0"/>
              <a:t>STOP and complete the activity below.</a:t>
            </a:r>
          </a:p>
          <a:p>
            <a:pPr lvl="0"/>
            <a:r>
              <a:rPr lang="en-US" sz="2800" dirty="0"/>
              <a:t>1. Show your journal to Mrs. Bryant.</a:t>
            </a:r>
          </a:p>
          <a:p>
            <a:r>
              <a:rPr lang="en-US" sz="2800" dirty="0"/>
              <a:t>2. Next, </a:t>
            </a:r>
            <a:r>
              <a:rPr lang="en-US" sz="2800" dirty="0" smtClean="0"/>
              <a:t>Mrs. Bryant will give you the next activity. </a:t>
            </a:r>
          </a:p>
          <a:p>
            <a:pPr marL="114300" indent="0">
              <a:buNone/>
            </a:pPr>
            <a:endParaRPr lang="en-US" sz="2800" dirty="0"/>
          </a:p>
          <a:p>
            <a:pPr marL="114300" indent="0">
              <a:buNone/>
            </a:pPr>
            <a:endParaRPr lang="en-US" sz="2800" dirty="0" smtClean="0"/>
          </a:p>
          <a:p>
            <a:pPr marL="114300" indent="0">
              <a:buNone/>
            </a:pPr>
            <a:endParaRPr lang="en-US" sz="2800" dirty="0"/>
          </a:p>
          <a:p>
            <a:pPr marL="114300" indent="0">
              <a:buNone/>
            </a:pPr>
            <a:endParaRPr lang="en-US" sz="2800" dirty="0" smtClean="0"/>
          </a:p>
          <a:p>
            <a:pPr marL="114300" indent="0">
              <a:buNone/>
            </a:pPr>
            <a:endParaRPr lang="en-US" sz="2800" dirty="0"/>
          </a:p>
          <a:p>
            <a:pPr marL="114300" indent="0">
              <a:buNone/>
            </a:pPr>
            <a:r>
              <a:rPr lang="en-US" sz="2800" dirty="0" smtClean="0"/>
              <a:t>                                                                                     </a:t>
            </a:r>
            <a:r>
              <a:rPr lang="en-US" sz="2800" b="1" dirty="0" smtClean="0"/>
              <a:t>24</a:t>
            </a:r>
            <a:endParaRPr lang="en-US" sz="2800" dirty="0" smtClean="0"/>
          </a:p>
        </p:txBody>
      </p:sp>
    </p:spTree>
    <p:extLst>
      <p:ext uri="{BB962C8B-B14F-4D97-AF65-F5344CB8AC3E}">
        <p14:creationId xmlns:p14="http://schemas.microsoft.com/office/powerpoint/2010/main" val="1134197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Georgia Standards</a:t>
            </a:r>
            <a:endParaRPr lang="en-US" sz="5400" b="1" dirty="0"/>
          </a:p>
        </p:txBody>
      </p:sp>
      <p:sp>
        <p:nvSpPr>
          <p:cNvPr id="3" name="Content Placeholder 2"/>
          <p:cNvSpPr>
            <a:spLocks noGrp="1"/>
          </p:cNvSpPr>
          <p:nvPr>
            <p:ph idx="1"/>
          </p:nvPr>
        </p:nvSpPr>
        <p:spPr/>
        <p:txBody>
          <a:bodyPr>
            <a:normAutofit lnSpcReduction="10000"/>
          </a:bodyPr>
          <a:lstStyle/>
          <a:p>
            <a:r>
              <a:rPr lang="en-US" sz="4400" b="1" dirty="0" smtClean="0"/>
              <a:t>SS5H1c. </a:t>
            </a:r>
            <a:r>
              <a:rPr lang="en-US" sz="4400" dirty="0" smtClean="0"/>
              <a:t>Explain how William McKinley and Theodore Roosevelt expanded America’s role in the </a:t>
            </a:r>
            <a:r>
              <a:rPr lang="en-US" sz="4400" dirty="0" smtClean="0"/>
              <a:t>world; include </a:t>
            </a:r>
            <a:r>
              <a:rPr lang="en-US" sz="4400" dirty="0" smtClean="0"/>
              <a:t>the Spanish-American War and the building of the Panama Canal. </a:t>
            </a:r>
          </a:p>
          <a:p>
            <a:pPr marL="114300" indent="0" algn="r">
              <a:buNone/>
            </a:pPr>
            <a:r>
              <a:rPr lang="en-US" sz="4400" b="1" dirty="0" smtClean="0"/>
              <a:t>                                                        </a:t>
            </a:r>
            <a:r>
              <a:rPr lang="en-US" sz="2500" b="1" dirty="0" smtClean="0"/>
              <a:t>25</a:t>
            </a:r>
            <a:endParaRPr lang="en-US" sz="2500"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599296" y="5181600"/>
            <a:ext cx="609600" cy="609600"/>
          </a:xfrm>
          <a:prstGeom prst="rect">
            <a:avLst/>
          </a:prstGeom>
        </p:spPr>
      </p:pic>
    </p:spTree>
    <p:extLst>
      <p:ext uri="{BB962C8B-B14F-4D97-AF65-F5344CB8AC3E}">
        <p14:creationId xmlns:p14="http://schemas.microsoft.com/office/powerpoint/2010/main" val="34626832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Industrial Revolution</a:t>
            </a:r>
            <a:endParaRPr lang="en-US" dirty="0"/>
          </a:p>
        </p:txBody>
      </p:sp>
      <p:sp>
        <p:nvSpPr>
          <p:cNvPr id="3" name="Content Placeholder 2"/>
          <p:cNvSpPr>
            <a:spLocks noGrp="1"/>
          </p:cNvSpPr>
          <p:nvPr>
            <p:ph idx="1"/>
          </p:nvPr>
        </p:nvSpPr>
        <p:spPr/>
        <p:txBody>
          <a:bodyPr>
            <a:normAutofit/>
          </a:bodyPr>
          <a:lstStyle/>
          <a:p>
            <a:r>
              <a:rPr lang="en-US" sz="3600" dirty="0" smtClean="0"/>
              <a:t>As the industrial revolution brought in great economic growth  it also brought about the physical growth of our borders and extended our reach beyond our continental boundaries,  and in the Pacific, under William McKinley’s administration.     </a:t>
            </a:r>
          </a:p>
          <a:p>
            <a:r>
              <a:rPr lang="en-US" sz="3600" dirty="0"/>
              <a:t> </a:t>
            </a:r>
            <a:r>
              <a:rPr lang="en-US" sz="3600" dirty="0" smtClean="0"/>
              <a:t>                                                               </a:t>
            </a:r>
            <a:r>
              <a:rPr lang="en-US" sz="3600" b="1" dirty="0" smtClean="0"/>
              <a:t>26</a:t>
            </a:r>
            <a:r>
              <a:rPr lang="en-US" sz="3600" dirty="0" smtClean="0"/>
              <a:t> </a:t>
            </a:r>
          </a:p>
          <a:p>
            <a:endParaRPr lang="en-US" sz="3600" dirty="0" smtClean="0"/>
          </a:p>
          <a:p>
            <a:endParaRPr lang="en-US" sz="3600" dirty="0"/>
          </a:p>
        </p:txBody>
      </p:sp>
    </p:spTree>
    <p:extLst>
      <p:ext uri="{BB962C8B-B14F-4D97-AF65-F5344CB8AC3E}">
        <p14:creationId xmlns:p14="http://schemas.microsoft.com/office/powerpoint/2010/main" val="17550600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William McKinley</a:t>
            </a:r>
            <a:endParaRPr lang="en-US" sz="5400" b="1" dirty="0"/>
          </a:p>
        </p:txBody>
      </p:sp>
      <p:sp>
        <p:nvSpPr>
          <p:cNvPr id="3" name="Content Placeholder 2"/>
          <p:cNvSpPr>
            <a:spLocks noGrp="1"/>
          </p:cNvSpPr>
          <p:nvPr>
            <p:ph idx="1"/>
          </p:nvPr>
        </p:nvSpPr>
        <p:spPr>
          <a:xfrm>
            <a:off x="228600" y="1600200"/>
            <a:ext cx="8229600" cy="4800600"/>
          </a:xfrm>
        </p:spPr>
        <p:txBody>
          <a:bodyPr>
            <a:normAutofit/>
          </a:bodyPr>
          <a:lstStyle/>
          <a:p>
            <a:r>
              <a:rPr lang="en-US" sz="3200" b="1" dirty="0" smtClean="0"/>
              <a:t>America’s role in world affairs expanded during the late 1800s while William McKinley</a:t>
            </a:r>
            <a:r>
              <a:rPr lang="en-US" sz="3200" dirty="0" smtClean="0"/>
              <a:t> </a:t>
            </a:r>
            <a:r>
              <a:rPr lang="en-US" sz="3200" b="1" dirty="0" smtClean="0"/>
              <a:t>was president</a:t>
            </a:r>
            <a:r>
              <a:rPr lang="en-US" sz="3200" dirty="0" smtClean="0"/>
              <a:t>. </a:t>
            </a:r>
            <a:r>
              <a:rPr lang="en-US" sz="3200" b="1" dirty="0" smtClean="0"/>
              <a:t>The United States emerged as a world power after the victory over Spain in the Spanish-American War. The war lasted from April through August 1898. </a:t>
            </a:r>
            <a:endParaRPr lang="en-US" sz="3200" b="1" dirty="0" smtClean="0"/>
          </a:p>
          <a:p>
            <a:r>
              <a:rPr lang="en-US" sz="3200" b="1" dirty="0" smtClean="0">
                <a:hlinkClick r:id="rId4"/>
              </a:rPr>
              <a:t>William McKinley</a:t>
            </a:r>
            <a:endParaRPr lang="en-US" sz="3200" b="1" dirty="0" smtClean="0"/>
          </a:p>
          <a:p>
            <a:pPr algn="r"/>
            <a:r>
              <a:rPr lang="en-US" sz="2400" b="1" dirty="0" smtClean="0"/>
              <a:t>27</a:t>
            </a:r>
            <a:endParaRPr lang="en-US" sz="3200"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90448" y="4953000"/>
            <a:ext cx="609600" cy="609600"/>
          </a:xfrm>
          <a:prstGeom prst="rect">
            <a:avLst/>
          </a:prstGeom>
        </p:spPr>
      </p:pic>
    </p:spTree>
    <p:extLst>
      <p:ext uri="{BB962C8B-B14F-4D97-AF65-F5344CB8AC3E}">
        <p14:creationId xmlns:p14="http://schemas.microsoft.com/office/powerpoint/2010/main" val="1222655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Spanish-American War</a:t>
            </a:r>
            <a:endParaRPr lang="en-US" sz="5400" b="1" dirty="0"/>
          </a:p>
        </p:txBody>
      </p:sp>
      <p:sp>
        <p:nvSpPr>
          <p:cNvPr id="3" name="Content Placeholder 2"/>
          <p:cNvSpPr>
            <a:spLocks noGrp="1"/>
          </p:cNvSpPr>
          <p:nvPr>
            <p:ph idx="1"/>
          </p:nvPr>
        </p:nvSpPr>
        <p:spPr/>
        <p:txBody>
          <a:bodyPr>
            <a:normAutofit fontScale="92500"/>
          </a:bodyPr>
          <a:lstStyle/>
          <a:p>
            <a:r>
              <a:rPr lang="en-US" sz="3200" b="1" dirty="0" smtClean="0"/>
              <a:t>Cuba was a Spanish colony. In 1895, the Cuban people rebelled against Spanish rule. Americans supported the Cubans because some American businesses had money invested in Cuban sugar, and because of sympathy for the rebels. American newspapers also wrote exaggerated stories about Spanish treatment of the Cuban people. This was called “yellow journalism.” </a:t>
            </a:r>
          </a:p>
          <a:p>
            <a:pPr marL="114300" indent="0" algn="r">
              <a:buNone/>
            </a:pPr>
            <a:r>
              <a:rPr lang="en-US" sz="3200" b="1" dirty="0" smtClean="0"/>
              <a:t>28</a:t>
            </a:r>
            <a:endParaRPr lang="en-US" sz="3200"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976048" y="5867400"/>
            <a:ext cx="609600" cy="609600"/>
          </a:xfrm>
          <a:prstGeom prst="rect">
            <a:avLst/>
          </a:prstGeom>
        </p:spPr>
      </p:pic>
    </p:spTree>
    <p:extLst>
      <p:ext uri="{BB962C8B-B14F-4D97-AF65-F5344CB8AC3E}">
        <p14:creationId xmlns:p14="http://schemas.microsoft.com/office/powerpoint/2010/main" val="19750224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7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t>Spanish-American War</a:t>
            </a:r>
            <a:endParaRPr lang="en-US" sz="5400" dirty="0"/>
          </a:p>
        </p:txBody>
      </p:sp>
      <p:sp>
        <p:nvSpPr>
          <p:cNvPr id="3" name="Content Placeholder 2"/>
          <p:cNvSpPr>
            <a:spLocks noGrp="1"/>
          </p:cNvSpPr>
          <p:nvPr>
            <p:ph idx="1"/>
          </p:nvPr>
        </p:nvSpPr>
        <p:spPr/>
        <p:txBody>
          <a:bodyPr>
            <a:normAutofit lnSpcReduction="10000"/>
          </a:bodyPr>
          <a:lstStyle/>
          <a:p>
            <a:r>
              <a:rPr lang="en-US" sz="3200" b="1" dirty="0" smtClean="0"/>
              <a:t>President McKinley began to try to negotiate for peace between the Cuban Rebels and Spain. Spain refused his help and the USS Maine, a ship, was sent to Cuba to observe what was happening between Cuba and Spain. When the USS Maine suffered a mysterious explosion and sank, killing 266 U.S. servicemen the U.S. ends negotiations with Spain.  </a:t>
            </a:r>
          </a:p>
          <a:p>
            <a:r>
              <a:rPr lang="en-US" sz="3200" b="1" dirty="0"/>
              <a:t> </a:t>
            </a:r>
            <a:r>
              <a:rPr lang="en-US" sz="3200" b="1" dirty="0" smtClean="0"/>
              <a:t>                                                                      29             </a:t>
            </a:r>
          </a:p>
          <a:p>
            <a:endParaRPr lang="en-US" sz="3200" b="1" dirty="0"/>
          </a:p>
        </p:txBody>
      </p:sp>
    </p:spTree>
    <p:extLst>
      <p:ext uri="{BB962C8B-B14F-4D97-AF65-F5344CB8AC3E}">
        <p14:creationId xmlns:p14="http://schemas.microsoft.com/office/powerpoint/2010/main" val="3131760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534400" cy="1143000"/>
          </a:xfrm>
        </p:spPr>
        <p:txBody>
          <a:bodyPr/>
          <a:lstStyle/>
          <a:p>
            <a:pPr algn="ctr"/>
            <a:r>
              <a:rPr lang="en-US" b="1" dirty="0"/>
              <a:t>Vocabulary</a:t>
            </a:r>
            <a:br>
              <a:rPr lang="en-US" b="1" dirty="0"/>
            </a:br>
            <a:r>
              <a:rPr lang="en-US" b="1" dirty="0"/>
              <a:t>Students-write all of this down!</a:t>
            </a:r>
            <a:endParaRPr lang="en-US" dirty="0"/>
          </a:p>
        </p:txBody>
      </p:sp>
      <p:sp>
        <p:nvSpPr>
          <p:cNvPr id="3" name="Content Placeholder 2"/>
          <p:cNvSpPr>
            <a:spLocks noGrp="1"/>
          </p:cNvSpPr>
          <p:nvPr>
            <p:ph idx="1"/>
          </p:nvPr>
        </p:nvSpPr>
        <p:spPr/>
        <p:txBody>
          <a:bodyPr>
            <a:normAutofit/>
          </a:bodyPr>
          <a:lstStyle/>
          <a:p>
            <a:r>
              <a:rPr lang="en-US" sz="2500" b="1" u="sng" dirty="0" smtClean="0"/>
              <a:t>Patent</a:t>
            </a:r>
            <a:r>
              <a:rPr lang="en-US" sz="2500" dirty="0" smtClean="0"/>
              <a:t> – the exclusive right granted by a government to an inventor to manufacture, use, or sell an invention for a certain number of years.  (noun)</a:t>
            </a:r>
          </a:p>
          <a:p>
            <a:r>
              <a:rPr lang="en-US" sz="2500" b="1" u="sng" dirty="0" smtClean="0"/>
              <a:t>Canal</a:t>
            </a:r>
            <a:r>
              <a:rPr lang="en-US" sz="2500" dirty="0" smtClean="0"/>
              <a:t> – an artificial  waterway, long,  and narrow arm of the sea,  penetrating far inland.  (noun)</a:t>
            </a:r>
          </a:p>
          <a:p>
            <a:r>
              <a:rPr lang="en-US" sz="2500" b="1" u="sng" dirty="0" smtClean="0"/>
              <a:t>Cuba</a:t>
            </a:r>
            <a:r>
              <a:rPr lang="en-US" sz="2500" dirty="0" smtClean="0"/>
              <a:t> – largest island in the West Indies. Ninety miles South of Florida.  (noun)</a:t>
            </a:r>
          </a:p>
          <a:p>
            <a:r>
              <a:rPr lang="en-US" sz="2500" b="1" u="sng" dirty="0" smtClean="0"/>
              <a:t>Yellow Journalism</a:t>
            </a:r>
            <a:r>
              <a:rPr lang="en-US" sz="2500" dirty="0" smtClean="0"/>
              <a:t> – dishonest in comment and the presentation of news, sacrificing truth for  excitement. (adjective)</a:t>
            </a:r>
          </a:p>
          <a:p>
            <a:pPr marL="114300" indent="0">
              <a:buNone/>
            </a:pPr>
            <a:r>
              <a:rPr lang="en-US" sz="2500" dirty="0"/>
              <a:t> </a:t>
            </a:r>
            <a:r>
              <a:rPr lang="en-US" sz="2500" dirty="0" smtClean="0"/>
              <a:t>                                                                                                </a:t>
            </a:r>
            <a:r>
              <a:rPr lang="en-US" sz="2500" b="1" dirty="0" smtClean="0"/>
              <a:t>3</a:t>
            </a:r>
            <a:endParaRPr lang="en-US" sz="2500" dirty="0" smtClean="0"/>
          </a:p>
          <a:p>
            <a:endParaRPr lang="en-US" sz="2500" b="1" u="sng" dirty="0"/>
          </a:p>
        </p:txBody>
      </p:sp>
    </p:spTree>
    <p:extLst>
      <p:ext uri="{BB962C8B-B14F-4D97-AF65-F5344CB8AC3E}">
        <p14:creationId xmlns:p14="http://schemas.microsoft.com/office/powerpoint/2010/main" val="2621633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Spanish-American War</a:t>
            </a:r>
            <a:endParaRPr lang="en-US" sz="5400" b="1" dirty="0"/>
          </a:p>
        </p:txBody>
      </p:sp>
      <p:sp>
        <p:nvSpPr>
          <p:cNvPr id="3" name="Content Placeholder 2"/>
          <p:cNvSpPr>
            <a:spLocks noGrp="1"/>
          </p:cNvSpPr>
          <p:nvPr>
            <p:ph idx="1"/>
          </p:nvPr>
        </p:nvSpPr>
        <p:spPr>
          <a:xfrm>
            <a:off x="228600" y="1295400"/>
            <a:ext cx="8229600" cy="5410200"/>
          </a:xfrm>
        </p:spPr>
        <p:txBody>
          <a:bodyPr>
            <a:noAutofit/>
          </a:bodyPr>
          <a:lstStyle/>
          <a:p>
            <a:r>
              <a:rPr lang="en-US" sz="2800" b="1" dirty="0" smtClean="0"/>
              <a:t>The U.S. became involved in the conflict in February 1898 when the U.S. battleship </a:t>
            </a:r>
            <a:r>
              <a:rPr lang="en-US" sz="2800" b="1" i="1" u="sng" dirty="0" smtClean="0"/>
              <a:t>Maine</a:t>
            </a:r>
            <a:r>
              <a:rPr lang="en-US" sz="2800" dirty="0" smtClean="0"/>
              <a:t> </a:t>
            </a:r>
            <a:r>
              <a:rPr lang="en-US" sz="2800" b="1" dirty="0" smtClean="0"/>
              <a:t>exploded in the Havana, Cuba harbor</a:t>
            </a:r>
            <a:r>
              <a:rPr lang="en-US" sz="2800" dirty="0" smtClean="0"/>
              <a:t>. Americans were upset. </a:t>
            </a:r>
            <a:r>
              <a:rPr lang="en-US" sz="2800" b="1" dirty="0" smtClean="0"/>
              <a:t>President McKinley asked Congress for permission to send troops to Cuba</a:t>
            </a:r>
            <a:r>
              <a:rPr lang="en-US" sz="2800" dirty="0" smtClean="0"/>
              <a:t>. In </a:t>
            </a:r>
            <a:r>
              <a:rPr lang="en-US" sz="2800" b="1" dirty="0" smtClean="0"/>
              <a:t>April, Congress declared War on Spain</a:t>
            </a:r>
            <a:r>
              <a:rPr lang="en-US" sz="2800" dirty="0" smtClean="0"/>
              <a:t>. </a:t>
            </a:r>
            <a:r>
              <a:rPr lang="en-US" sz="2800" b="1" i="1" dirty="0" smtClean="0"/>
              <a:t>“Remember the Maine!” </a:t>
            </a:r>
            <a:r>
              <a:rPr lang="en-US" sz="2800" b="1" dirty="0" smtClean="0"/>
              <a:t>became a popular slogan across the nation. By August, the war was over</a:t>
            </a:r>
            <a:r>
              <a:rPr lang="en-US" sz="2800" dirty="0" smtClean="0"/>
              <a:t>. </a:t>
            </a:r>
            <a:r>
              <a:rPr lang="en-US" sz="2800" b="1" dirty="0" smtClean="0"/>
              <a:t>The Treaty of Paris was signed in December 1898. Spain granted Cuba its freedom, and </a:t>
            </a:r>
            <a:r>
              <a:rPr lang="en-US" sz="2800" b="1" dirty="0" smtClean="0"/>
              <a:t> ceded Guam</a:t>
            </a:r>
            <a:r>
              <a:rPr lang="en-US" sz="2800" b="1" dirty="0" smtClean="0"/>
              <a:t>, Puerto Rico, and the Philippines to the United </a:t>
            </a:r>
            <a:r>
              <a:rPr lang="en-US" sz="2800" b="1" dirty="0" smtClean="0"/>
              <a:t>States.                                                   30</a:t>
            </a:r>
            <a:endParaRPr lang="en-US" sz="2800" b="1" dirty="0" smtClean="0"/>
          </a:p>
          <a:p>
            <a:r>
              <a:rPr lang="en-US" sz="2800" dirty="0" smtClean="0">
                <a:hlinkClick r:id="rId4"/>
              </a:rPr>
              <a:t>The Spanish American War</a:t>
            </a:r>
            <a:endParaRPr lang="en-US" sz="28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67400" y="5791200"/>
            <a:ext cx="609600" cy="609600"/>
          </a:xfrm>
          <a:prstGeom prst="rect">
            <a:avLst/>
          </a:prstGeom>
        </p:spPr>
      </p:pic>
    </p:spTree>
    <p:extLst>
      <p:ext uri="{BB962C8B-B14F-4D97-AF65-F5344CB8AC3E}">
        <p14:creationId xmlns:p14="http://schemas.microsoft.com/office/powerpoint/2010/main" val="9771136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9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The Panama Canal</a:t>
            </a:r>
            <a:endParaRPr lang="en-US" sz="5400" b="1" dirty="0"/>
          </a:p>
        </p:txBody>
      </p:sp>
      <p:sp>
        <p:nvSpPr>
          <p:cNvPr id="3" name="Content Placeholder 2"/>
          <p:cNvSpPr>
            <a:spLocks noGrp="1"/>
          </p:cNvSpPr>
          <p:nvPr>
            <p:ph idx="1"/>
          </p:nvPr>
        </p:nvSpPr>
        <p:spPr/>
        <p:txBody>
          <a:bodyPr>
            <a:normAutofit/>
          </a:bodyPr>
          <a:lstStyle/>
          <a:p>
            <a:r>
              <a:rPr lang="en-US" sz="3200" b="1" dirty="0" smtClean="0"/>
              <a:t>After gaining new territory in the Spanish-American War, America saw the need for a passageway through Central America</a:t>
            </a:r>
            <a:r>
              <a:rPr lang="en-US" sz="3200" dirty="0" smtClean="0"/>
              <a:t>. </a:t>
            </a:r>
            <a:r>
              <a:rPr lang="en-US" sz="3200" b="1" dirty="0" smtClean="0"/>
              <a:t>President Theodore Roosevelt believed that a canal linking the Atlantic and Pacific Oceans could help America’s military and economic interests. </a:t>
            </a:r>
          </a:p>
          <a:p>
            <a:endParaRPr lang="en-US" sz="3200" b="1" dirty="0"/>
          </a:p>
          <a:p>
            <a:pPr marL="114300" indent="0" algn="r">
              <a:buNone/>
            </a:pPr>
            <a:r>
              <a:rPr lang="en-US" sz="3200" b="1" dirty="0" smtClean="0"/>
              <a:t>31</a:t>
            </a:r>
            <a:endParaRPr lang="en-US" sz="3200"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91000" y="5257800"/>
            <a:ext cx="609600" cy="609600"/>
          </a:xfrm>
          <a:prstGeom prst="rect">
            <a:avLst/>
          </a:prstGeom>
        </p:spPr>
      </p:pic>
    </p:spTree>
    <p:extLst>
      <p:ext uri="{BB962C8B-B14F-4D97-AF65-F5344CB8AC3E}">
        <p14:creationId xmlns:p14="http://schemas.microsoft.com/office/powerpoint/2010/main" val="5129922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t>The Panama Canal</a:t>
            </a:r>
            <a:endParaRPr lang="en-US" sz="5400" dirty="0"/>
          </a:p>
        </p:txBody>
      </p:sp>
      <p:sp>
        <p:nvSpPr>
          <p:cNvPr id="3" name="Content Placeholder 2"/>
          <p:cNvSpPr>
            <a:spLocks noGrp="1"/>
          </p:cNvSpPr>
          <p:nvPr>
            <p:ph idx="1"/>
          </p:nvPr>
        </p:nvSpPr>
        <p:spPr/>
        <p:txBody>
          <a:bodyPr>
            <a:normAutofit fontScale="92500" lnSpcReduction="10000"/>
          </a:bodyPr>
          <a:lstStyle/>
          <a:p>
            <a:r>
              <a:rPr lang="en-US" sz="3200" dirty="0" smtClean="0"/>
              <a:t>In 1882, </a:t>
            </a:r>
            <a:r>
              <a:rPr lang="en-US" sz="3200" b="1" dirty="0" smtClean="0"/>
              <a:t>a French company had started to build a canal in Central America</a:t>
            </a:r>
            <a:r>
              <a:rPr lang="en-US" sz="3200" dirty="0" smtClean="0"/>
              <a:t>. </a:t>
            </a:r>
            <a:r>
              <a:rPr lang="en-US" sz="3200" b="1" dirty="0" smtClean="0"/>
              <a:t>The project stopped because many men died from diseases including yellow fever and malaria.</a:t>
            </a:r>
            <a:r>
              <a:rPr lang="en-US" sz="3200" dirty="0" smtClean="0"/>
              <a:t> In 1904, </a:t>
            </a:r>
            <a:r>
              <a:rPr lang="en-US" sz="3200" b="1" dirty="0" smtClean="0"/>
              <a:t>the United States purchased a 10-mile strip of land from Panama for the canal. This area became known as the Canal Zone. </a:t>
            </a:r>
          </a:p>
          <a:p>
            <a:r>
              <a:rPr lang="en-US" sz="3200" b="1" dirty="0" smtClean="0">
                <a:hlinkClick r:id="rId4"/>
              </a:rPr>
              <a:t>The Panama Canal</a:t>
            </a:r>
            <a:endParaRPr lang="en-US" sz="3200" b="1" dirty="0" smtClean="0"/>
          </a:p>
          <a:p>
            <a:endParaRPr lang="en-US" sz="3200" b="1" dirty="0"/>
          </a:p>
          <a:p>
            <a:pPr marL="114300" indent="0" algn="r">
              <a:buNone/>
            </a:pPr>
            <a:r>
              <a:rPr lang="en-US" sz="3200" b="1" dirty="0" smtClean="0"/>
              <a:t>32</a:t>
            </a:r>
            <a:endParaRPr lang="en-US" sz="3200"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99296" y="4724400"/>
            <a:ext cx="609600" cy="609600"/>
          </a:xfrm>
          <a:prstGeom prst="rect">
            <a:avLst/>
          </a:prstGeom>
        </p:spPr>
      </p:pic>
    </p:spTree>
    <p:extLst>
      <p:ext uri="{BB962C8B-B14F-4D97-AF65-F5344CB8AC3E}">
        <p14:creationId xmlns:p14="http://schemas.microsoft.com/office/powerpoint/2010/main" val="1823338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19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t>The Panama Canal</a:t>
            </a:r>
            <a:endParaRPr lang="en-US" sz="5400" dirty="0"/>
          </a:p>
        </p:txBody>
      </p:sp>
      <p:sp>
        <p:nvSpPr>
          <p:cNvPr id="3" name="Content Placeholder 2"/>
          <p:cNvSpPr>
            <a:spLocks noGrp="1"/>
          </p:cNvSpPr>
          <p:nvPr>
            <p:ph idx="1"/>
          </p:nvPr>
        </p:nvSpPr>
        <p:spPr>
          <a:xfrm>
            <a:off x="228600" y="1600200"/>
            <a:ext cx="8153400" cy="5257800"/>
          </a:xfrm>
        </p:spPr>
        <p:txBody>
          <a:bodyPr>
            <a:normAutofit fontScale="92500"/>
          </a:bodyPr>
          <a:lstStyle/>
          <a:p>
            <a:r>
              <a:rPr lang="en-US" sz="3200" b="1" dirty="0" smtClean="0"/>
              <a:t>The U.S. knew that the canal could not be built without overcoming the disease problem. When construction started, thousands of workers became ill every year. Doctors had learned that mosquitoes carried yellow fever and malaria, so they set up ways to combat the problem. Workers were told to drain swamps, cover water supplies and tents with nets, and put in new sewers</a:t>
            </a:r>
            <a:r>
              <a:rPr lang="en-US" sz="3200" dirty="0" smtClean="0"/>
              <a:t>. The number of sick workers dropped dramatically by the time the </a:t>
            </a:r>
            <a:r>
              <a:rPr lang="en-US" sz="3200" b="1" dirty="0" smtClean="0"/>
              <a:t>Panama Canal</a:t>
            </a:r>
            <a:r>
              <a:rPr lang="en-US" sz="3200" dirty="0" smtClean="0"/>
              <a:t> </a:t>
            </a:r>
            <a:r>
              <a:rPr lang="en-US" sz="3200" b="1" dirty="0" smtClean="0"/>
              <a:t>opened in 1914</a:t>
            </a:r>
            <a:r>
              <a:rPr lang="en-US" sz="3200" dirty="0" smtClean="0"/>
              <a:t>.                                          </a:t>
            </a:r>
            <a:r>
              <a:rPr lang="en-US" sz="3200" b="1" dirty="0" smtClean="0"/>
              <a:t>33</a:t>
            </a:r>
            <a:endParaRPr lang="en-US" sz="32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0340" y="6246125"/>
            <a:ext cx="609600" cy="609600"/>
          </a:xfrm>
          <a:prstGeom prst="rect">
            <a:avLst/>
          </a:prstGeom>
        </p:spPr>
      </p:pic>
    </p:spTree>
    <p:extLst>
      <p:ext uri="{BB962C8B-B14F-4D97-AF65-F5344CB8AC3E}">
        <p14:creationId xmlns:p14="http://schemas.microsoft.com/office/powerpoint/2010/main" val="30916802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4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t>The Panama Canal</a:t>
            </a:r>
            <a:endParaRPr lang="en-US" sz="5400" dirty="0"/>
          </a:p>
        </p:txBody>
      </p:sp>
      <p:sp>
        <p:nvSpPr>
          <p:cNvPr id="3" name="Content Placeholder 2"/>
          <p:cNvSpPr>
            <a:spLocks noGrp="1"/>
          </p:cNvSpPr>
          <p:nvPr>
            <p:ph idx="1"/>
          </p:nvPr>
        </p:nvSpPr>
        <p:spPr/>
        <p:txBody>
          <a:bodyPr>
            <a:normAutofit/>
          </a:bodyPr>
          <a:lstStyle/>
          <a:p>
            <a:r>
              <a:rPr lang="en-US" sz="3200" b="1" dirty="0" smtClean="0"/>
              <a:t>Once the canal was built, the United States had clear access to world trade. The U.S. Navy also had clear sailing to defend U.S. interests all over the world. </a:t>
            </a:r>
          </a:p>
          <a:p>
            <a:endParaRPr lang="en-US" sz="3200" b="1" dirty="0"/>
          </a:p>
          <a:p>
            <a:r>
              <a:rPr lang="en-US" sz="3200" b="1" dirty="0" smtClean="0">
                <a:hlinkClick r:id="rId4"/>
              </a:rPr>
              <a:t>Theodore Roosevelt</a:t>
            </a:r>
            <a:endParaRPr lang="en-US" sz="3200" b="1" dirty="0"/>
          </a:p>
          <a:p>
            <a:endParaRPr lang="en-US" sz="3200" b="1" dirty="0" smtClean="0"/>
          </a:p>
          <a:p>
            <a:pPr marL="114300" indent="0" algn="r">
              <a:buNone/>
            </a:pPr>
            <a:r>
              <a:rPr lang="en-US" sz="3200" b="1" dirty="0" smtClean="0"/>
              <a:t>34</a:t>
            </a:r>
            <a:endParaRPr lang="en-US" sz="3200"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696269"/>
            <a:ext cx="609600" cy="609600"/>
          </a:xfrm>
          <a:prstGeom prst="rect">
            <a:avLst/>
          </a:prstGeom>
        </p:spPr>
      </p:pic>
    </p:spTree>
    <p:extLst>
      <p:ext uri="{BB962C8B-B14F-4D97-AF65-F5344CB8AC3E}">
        <p14:creationId xmlns:p14="http://schemas.microsoft.com/office/powerpoint/2010/main" val="12705055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0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Check Point</a:t>
            </a:r>
            <a:endParaRPr lang="en-US" dirty="0"/>
          </a:p>
        </p:txBody>
      </p:sp>
      <p:sp>
        <p:nvSpPr>
          <p:cNvPr id="3" name="Content Placeholder 2"/>
          <p:cNvSpPr>
            <a:spLocks noGrp="1"/>
          </p:cNvSpPr>
          <p:nvPr>
            <p:ph idx="1"/>
          </p:nvPr>
        </p:nvSpPr>
        <p:spPr/>
        <p:txBody>
          <a:bodyPr>
            <a:normAutofit fontScale="92500" lnSpcReduction="10000"/>
          </a:bodyPr>
          <a:lstStyle/>
          <a:p>
            <a:r>
              <a:rPr lang="en-US" sz="1600" b="1" dirty="0"/>
              <a:t>STOP and complete the activity below.</a:t>
            </a:r>
          </a:p>
          <a:p>
            <a:pPr lvl="0"/>
            <a:r>
              <a:rPr lang="en-US" sz="2800" dirty="0"/>
              <a:t>1. Show your journal to Mrs. Bryant.</a:t>
            </a:r>
          </a:p>
          <a:p>
            <a:r>
              <a:rPr lang="en-US" sz="2800" dirty="0"/>
              <a:t>2. </a:t>
            </a:r>
            <a:r>
              <a:rPr lang="en-US" sz="2800" dirty="0"/>
              <a:t>Next, choose and complete an activity </a:t>
            </a:r>
            <a:r>
              <a:rPr lang="en-US" sz="2800" dirty="0" smtClean="0"/>
              <a:t> from the </a:t>
            </a:r>
            <a:r>
              <a:rPr lang="en-US" sz="2800" dirty="0"/>
              <a:t>Turn of the Century choice menu. </a:t>
            </a:r>
          </a:p>
          <a:p>
            <a:pPr marL="114300" indent="0">
              <a:buNone/>
            </a:pPr>
            <a:endParaRPr lang="en-US" sz="2800" dirty="0"/>
          </a:p>
          <a:p>
            <a:endParaRPr lang="en-US" sz="2800" dirty="0" smtClean="0"/>
          </a:p>
          <a:p>
            <a:endParaRPr lang="en-US" sz="2800" dirty="0"/>
          </a:p>
          <a:p>
            <a:endParaRPr lang="en-US" sz="2800" dirty="0" smtClean="0"/>
          </a:p>
          <a:p>
            <a:endParaRPr lang="en-US" sz="2800" dirty="0"/>
          </a:p>
          <a:p>
            <a:endParaRPr lang="en-US" sz="2800" dirty="0" smtClean="0"/>
          </a:p>
          <a:p>
            <a:pPr marL="114300" indent="0">
              <a:buNone/>
            </a:pPr>
            <a:r>
              <a:rPr lang="en-US" sz="2800" dirty="0"/>
              <a:t> </a:t>
            </a:r>
            <a:r>
              <a:rPr lang="en-US" sz="2800" dirty="0" smtClean="0"/>
              <a:t>                                                                                 </a:t>
            </a:r>
            <a:r>
              <a:rPr lang="en-US" sz="2800" dirty="0" smtClean="0"/>
              <a:t>           </a:t>
            </a:r>
            <a:r>
              <a:rPr lang="en-US" sz="2800" b="1" dirty="0" smtClean="0"/>
              <a:t>35</a:t>
            </a:r>
            <a:endParaRPr lang="en-US" sz="2800" dirty="0"/>
          </a:p>
        </p:txBody>
      </p:sp>
    </p:spTree>
    <p:extLst>
      <p:ext uri="{BB962C8B-B14F-4D97-AF65-F5344CB8AC3E}">
        <p14:creationId xmlns:p14="http://schemas.microsoft.com/office/powerpoint/2010/main" val="3254264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Georgia Standards</a:t>
            </a:r>
            <a:endParaRPr lang="en-US" sz="5400" b="1" dirty="0"/>
          </a:p>
        </p:txBody>
      </p:sp>
      <p:sp>
        <p:nvSpPr>
          <p:cNvPr id="3" name="Content Placeholder 2"/>
          <p:cNvSpPr>
            <a:spLocks noGrp="1"/>
          </p:cNvSpPr>
          <p:nvPr>
            <p:ph idx="1"/>
          </p:nvPr>
        </p:nvSpPr>
        <p:spPr/>
        <p:txBody>
          <a:bodyPr>
            <a:normAutofit lnSpcReduction="10000"/>
          </a:bodyPr>
          <a:lstStyle/>
          <a:p>
            <a:r>
              <a:rPr lang="en-US" sz="4400" b="1" dirty="0" smtClean="0"/>
              <a:t>SS5H1</a:t>
            </a:r>
            <a:r>
              <a:rPr lang="en-US" sz="4400" b="1" dirty="0" smtClean="0"/>
              <a:t>d.</a:t>
            </a:r>
            <a:r>
              <a:rPr lang="en-US" sz="4400" dirty="0" smtClean="0"/>
              <a:t>Describe </a:t>
            </a:r>
            <a:r>
              <a:rPr lang="en-US" sz="4400" dirty="0" smtClean="0"/>
              <a:t>the reasons </a:t>
            </a:r>
            <a:r>
              <a:rPr lang="en-US" sz="4400" dirty="0" smtClean="0"/>
              <a:t>people </a:t>
            </a:r>
            <a:r>
              <a:rPr lang="en-US" sz="4400" dirty="0" smtClean="0"/>
              <a:t>im</a:t>
            </a:r>
            <a:r>
              <a:rPr lang="en-US" sz="4400" dirty="0" smtClean="0"/>
              <a:t>migrated </a:t>
            </a:r>
            <a:r>
              <a:rPr lang="en-US" sz="4400" dirty="0" smtClean="0"/>
              <a:t>to the United States, from where they emigrated, and where they settled. </a:t>
            </a:r>
          </a:p>
          <a:p>
            <a:endParaRPr lang="en-US" sz="4400" b="1" dirty="0"/>
          </a:p>
          <a:p>
            <a:pPr marL="114300" indent="0" algn="r">
              <a:buNone/>
            </a:pPr>
            <a:r>
              <a:rPr lang="en-US" sz="3200" b="1" dirty="0" smtClean="0"/>
              <a:t>36</a:t>
            </a:r>
            <a:endParaRPr lang="en-US" sz="3200"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4876800"/>
            <a:ext cx="609600" cy="609600"/>
          </a:xfrm>
          <a:prstGeom prst="rect">
            <a:avLst/>
          </a:prstGeom>
        </p:spPr>
      </p:pic>
    </p:spTree>
    <p:extLst>
      <p:ext uri="{BB962C8B-B14F-4D97-AF65-F5344CB8AC3E}">
        <p14:creationId xmlns:p14="http://schemas.microsoft.com/office/powerpoint/2010/main" val="7841368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13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A Nation of Immigrants</a:t>
            </a:r>
            <a:endParaRPr lang="en-US" sz="5400" b="1" dirty="0"/>
          </a:p>
        </p:txBody>
      </p:sp>
      <p:sp>
        <p:nvSpPr>
          <p:cNvPr id="3" name="Content Placeholder 2"/>
          <p:cNvSpPr>
            <a:spLocks noGrp="1"/>
          </p:cNvSpPr>
          <p:nvPr>
            <p:ph idx="1"/>
          </p:nvPr>
        </p:nvSpPr>
        <p:spPr>
          <a:xfrm>
            <a:off x="457200" y="1600200"/>
            <a:ext cx="7620000" cy="5257800"/>
          </a:xfrm>
        </p:spPr>
        <p:txBody>
          <a:bodyPr>
            <a:normAutofit fontScale="92500"/>
          </a:bodyPr>
          <a:lstStyle/>
          <a:p>
            <a:r>
              <a:rPr lang="en-US" sz="3200" dirty="0" smtClean="0"/>
              <a:t>At the turn of the century, </a:t>
            </a:r>
            <a:r>
              <a:rPr lang="en-US" sz="3200" b="1" dirty="0" smtClean="0"/>
              <a:t>many people emigrated from their countries to come to the United States</a:t>
            </a:r>
            <a:r>
              <a:rPr lang="en-US" sz="3200" dirty="0" smtClean="0"/>
              <a:t>. Why would  someone leave his or her homeland to make a long journey to a new country? </a:t>
            </a:r>
            <a:r>
              <a:rPr lang="en-US" sz="3200" b="1" dirty="0" smtClean="0"/>
              <a:t>Some of the reasons for emigration include:</a:t>
            </a:r>
          </a:p>
          <a:p>
            <a:r>
              <a:rPr lang="en-US" sz="3200" b="1" dirty="0" smtClean="0"/>
              <a:t>Hope for better opportunities</a:t>
            </a:r>
          </a:p>
          <a:p>
            <a:r>
              <a:rPr lang="en-US" sz="3200" b="1" dirty="0" smtClean="0"/>
              <a:t>Religious freedom</a:t>
            </a:r>
          </a:p>
          <a:p>
            <a:r>
              <a:rPr lang="en-US" sz="3200" b="1" dirty="0" smtClean="0"/>
              <a:t>Escape from cruel and unfair governments</a:t>
            </a:r>
          </a:p>
          <a:p>
            <a:r>
              <a:rPr lang="en-US" sz="3200" b="1" dirty="0" smtClean="0"/>
              <a:t>Adventure                                                         </a:t>
            </a:r>
            <a:r>
              <a:rPr lang="en-US" sz="3200" b="1" dirty="0" smtClean="0"/>
              <a:t>37</a:t>
            </a:r>
            <a:endParaRPr lang="en-US" sz="3200"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705600" y="4343400"/>
            <a:ext cx="609600" cy="609600"/>
          </a:xfrm>
          <a:prstGeom prst="rect">
            <a:avLst/>
          </a:prstGeom>
        </p:spPr>
      </p:pic>
    </p:spTree>
    <p:extLst>
      <p:ext uri="{BB962C8B-B14F-4D97-AF65-F5344CB8AC3E}">
        <p14:creationId xmlns:p14="http://schemas.microsoft.com/office/powerpoint/2010/main" val="3834648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8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01762"/>
          </a:xfrm>
        </p:spPr>
        <p:txBody>
          <a:bodyPr/>
          <a:lstStyle/>
          <a:p>
            <a:pPr algn="ctr"/>
            <a:r>
              <a:rPr lang="en-US" sz="4800" b="1" dirty="0" smtClean="0"/>
              <a:t>Where Did They Come From?</a:t>
            </a:r>
            <a:endParaRPr lang="en-US" sz="4800" b="1" dirty="0"/>
          </a:p>
        </p:txBody>
      </p:sp>
      <p:sp>
        <p:nvSpPr>
          <p:cNvPr id="3" name="Content Placeholder 2"/>
          <p:cNvSpPr>
            <a:spLocks noGrp="1"/>
          </p:cNvSpPr>
          <p:nvPr>
            <p:ph idx="1"/>
          </p:nvPr>
        </p:nvSpPr>
        <p:spPr/>
        <p:txBody>
          <a:bodyPr>
            <a:normAutofit fontScale="92500" lnSpcReduction="20000"/>
          </a:bodyPr>
          <a:lstStyle/>
          <a:p>
            <a:r>
              <a:rPr lang="en-US" sz="3200" b="1" dirty="0" smtClean="0"/>
              <a:t>The first group of settlers to come to America emigrated from northern and western Europe</a:t>
            </a:r>
            <a:r>
              <a:rPr lang="en-US" sz="3200" dirty="0" smtClean="0"/>
              <a:t>. Before about 1890, most immigrants came from countries including Britain, Ireland, Scotland, Germany, Norway, and Sweden. </a:t>
            </a:r>
          </a:p>
          <a:p>
            <a:r>
              <a:rPr lang="en-US" sz="3200" b="1" dirty="0" smtClean="0"/>
              <a:t>From about 1890 through the early 1900s, many people came from southern and eastern Europe. They emigrated from countries such as Italy, Greece, Poland, Austria, Hungary, Turkey, and Russia. </a:t>
            </a:r>
            <a:endParaRPr lang="en-US" sz="3200" b="1" dirty="0"/>
          </a:p>
          <a:p>
            <a:pPr marL="114300" indent="0" algn="r">
              <a:buNone/>
            </a:pPr>
            <a:r>
              <a:rPr lang="en-US" sz="3200" b="1" dirty="0" smtClean="0"/>
              <a:t>38</a:t>
            </a:r>
            <a:endParaRPr lang="en-US" sz="3200" b="1"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19800" y="5791200"/>
            <a:ext cx="609600" cy="609600"/>
          </a:xfrm>
          <a:prstGeom prst="rect">
            <a:avLst/>
          </a:prstGeom>
        </p:spPr>
      </p:pic>
    </p:spTree>
    <p:extLst>
      <p:ext uri="{BB962C8B-B14F-4D97-AF65-F5344CB8AC3E}">
        <p14:creationId xmlns:p14="http://schemas.microsoft.com/office/powerpoint/2010/main" val="34706717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3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Where Did They Settle?</a:t>
            </a:r>
            <a:endParaRPr lang="en-US" sz="5400" b="1" dirty="0"/>
          </a:p>
        </p:txBody>
      </p:sp>
      <p:sp>
        <p:nvSpPr>
          <p:cNvPr id="3" name="Content Placeholder 2"/>
          <p:cNvSpPr>
            <a:spLocks noGrp="1"/>
          </p:cNvSpPr>
          <p:nvPr>
            <p:ph idx="1"/>
          </p:nvPr>
        </p:nvSpPr>
        <p:spPr>
          <a:xfrm>
            <a:off x="152400" y="1600200"/>
            <a:ext cx="8305800" cy="5257800"/>
          </a:xfrm>
        </p:spPr>
        <p:txBody>
          <a:bodyPr>
            <a:normAutofit fontScale="85000" lnSpcReduction="20000"/>
          </a:bodyPr>
          <a:lstStyle/>
          <a:p>
            <a:r>
              <a:rPr lang="en-US" sz="3200" b="1" dirty="0" smtClean="0"/>
              <a:t>Many immigrants were so poor that they settled near the place where they came into the United States, like New York City or Boston</a:t>
            </a:r>
            <a:r>
              <a:rPr lang="en-US" sz="3200" dirty="0" smtClean="0"/>
              <a:t>. Others moved south or west as the country’s population grew</a:t>
            </a:r>
            <a:r>
              <a:rPr lang="en-US" sz="3200" b="1" dirty="0" smtClean="0"/>
              <a:t>. Immigrants often established close-knit communities in big cities, such as:</a:t>
            </a:r>
          </a:p>
          <a:p>
            <a:r>
              <a:rPr lang="en-US" sz="3200" b="1" dirty="0" smtClean="0"/>
              <a:t>Irish and Italians in New York City or Boston, Massachusetts</a:t>
            </a:r>
          </a:p>
          <a:p>
            <a:r>
              <a:rPr lang="en-US" sz="3200" b="1" dirty="0" smtClean="0"/>
              <a:t>Germans in Cincinnati, Ohio and Milwaukee, Wisconsin</a:t>
            </a:r>
          </a:p>
          <a:p>
            <a:r>
              <a:rPr lang="en-US" sz="3200" b="1" dirty="0" smtClean="0"/>
              <a:t>Polish in Chicago, Illinois or Cleveland, Ohio</a:t>
            </a:r>
          </a:p>
          <a:p>
            <a:r>
              <a:rPr lang="en-US" sz="3200" b="1" dirty="0" smtClean="0">
                <a:hlinkClick r:id="rId4"/>
              </a:rPr>
              <a:t>Emigration</a:t>
            </a:r>
            <a:endParaRPr lang="en-US" sz="3200" b="1" dirty="0" smtClean="0"/>
          </a:p>
          <a:p>
            <a:pPr marL="114300" indent="0" algn="r">
              <a:buNone/>
            </a:pPr>
            <a:r>
              <a:rPr lang="en-US" sz="3200" b="1" dirty="0" smtClean="0"/>
              <a:t>39</a:t>
            </a:r>
            <a:endParaRPr lang="en-US" sz="3200" b="1"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86400" y="5638800"/>
            <a:ext cx="609600" cy="609600"/>
          </a:xfrm>
          <a:prstGeom prst="rect">
            <a:avLst/>
          </a:prstGeom>
        </p:spPr>
      </p:pic>
    </p:spTree>
    <p:extLst>
      <p:ext uri="{BB962C8B-B14F-4D97-AF65-F5344CB8AC3E}">
        <p14:creationId xmlns:p14="http://schemas.microsoft.com/office/powerpoint/2010/main" val="39908080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16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lstStyle/>
          <a:p>
            <a:pPr algn="ctr"/>
            <a:r>
              <a:rPr lang="en-US" b="1" dirty="0"/>
              <a:t>Vocabulary</a:t>
            </a:r>
            <a:br>
              <a:rPr lang="en-US" b="1" dirty="0"/>
            </a:br>
            <a:r>
              <a:rPr lang="en-US" b="1" dirty="0"/>
              <a:t>Students-write all of this down!</a:t>
            </a:r>
            <a:endParaRPr lang="en-US" dirty="0"/>
          </a:p>
        </p:txBody>
      </p:sp>
      <p:sp>
        <p:nvSpPr>
          <p:cNvPr id="3" name="Content Placeholder 2"/>
          <p:cNvSpPr>
            <a:spLocks noGrp="1"/>
          </p:cNvSpPr>
          <p:nvPr>
            <p:ph idx="1"/>
          </p:nvPr>
        </p:nvSpPr>
        <p:spPr/>
        <p:txBody>
          <a:bodyPr>
            <a:normAutofit/>
          </a:bodyPr>
          <a:lstStyle/>
          <a:p>
            <a:r>
              <a:rPr lang="en-US" sz="2500" b="1" u="sng" dirty="0" smtClean="0"/>
              <a:t>Immigrant</a:t>
            </a:r>
            <a:r>
              <a:rPr lang="en-US" sz="2500" dirty="0" smtClean="0"/>
              <a:t> – a person who migrates to another country. (noun)</a:t>
            </a:r>
          </a:p>
          <a:p>
            <a:r>
              <a:rPr lang="en-US" sz="2500" b="1" u="sng" dirty="0"/>
              <a:t>Emigrate</a:t>
            </a:r>
            <a:r>
              <a:rPr lang="en-US" sz="2500" dirty="0"/>
              <a:t> – to leave one country or region to settle in another. (verb</a:t>
            </a:r>
            <a:r>
              <a:rPr lang="en-US" sz="2500" dirty="0" smtClean="0"/>
              <a:t>)</a:t>
            </a:r>
          </a:p>
          <a:p>
            <a:endParaRPr lang="en-US" sz="2500" b="1" u="sng" dirty="0"/>
          </a:p>
          <a:p>
            <a:endParaRPr lang="en-US" sz="2500" b="1" u="sng" dirty="0" smtClean="0"/>
          </a:p>
          <a:p>
            <a:endParaRPr lang="en-US" sz="2500" b="1" u="sng" dirty="0"/>
          </a:p>
          <a:p>
            <a:endParaRPr lang="en-US" sz="2500" b="1" u="sng" dirty="0" smtClean="0"/>
          </a:p>
          <a:p>
            <a:endParaRPr lang="en-US" sz="2500" b="1" u="sng" dirty="0"/>
          </a:p>
          <a:p>
            <a:pPr marL="114300" indent="0">
              <a:buNone/>
            </a:pPr>
            <a:r>
              <a:rPr lang="en-US" sz="2500" b="1" dirty="0"/>
              <a:t> </a:t>
            </a:r>
            <a:r>
              <a:rPr lang="en-US" sz="2500" b="1" dirty="0" smtClean="0"/>
              <a:t>                                                                                                 4</a:t>
            </a:r>
            <a:endParaRPr lang="en-US" sz="2500" b="1" dirty="0"/>
          </a:p>
        </p:txBody>
      </p:sp>
    </p:spTree>
    <p:extLst>
      <p:ext uri="{BB962C8B-B14F-4D97-AF65-F5344CB8AC3E}">
        <p14:creationId xmlns:p14="http://schemas.microsoft.com/office/powerpoint/2010/main" val="35210799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Check Point</a:t>
            </a:r>
            <a:endParaRPr lang="en-US" b="1" dirty="0"/>
          </a:p>
        </p:txBody>
      </p:sp>
      <p:sp>
        <p:nvSpPr>
          <p:cNvPr id="3" name="Content Placeholder 2"/>
          <p:cNvSpPr>
            <a:spLocks noGrp="1"/>
          </p:cNvSpPr>
          <p:nvPr>
            <p:ph idx="1"/>
          </p:nvPr>
        </p:nvSpPr>
        <p:spPr/>
        <p:txBody>
          <a:bodyPr>
            <a:normAutofit lnSpcReduction="10000"/>
          </a:bodyPr>
          <a:lstStyle/>
          <a:p>
            <a:r>
              <a:rPr lang="en-US" sz="2800" b="1" dirty="0"/>
              <a:t>STOP and complete the activity below.</a:t>
            </a:r>
          </a:p>
          <a:p>
            <a:pPr lvl="0"/>
            <a:r>
              <a:rPr lang="en-US" sz="2800" dirty="0"/>
              <a:t>1. Show your journal to Mrs. Bryant.</a:t>
            </a:r>
          </a:p>
          <a:p>
            <a:r>
              <a:rPr lang="en-US" sz="2800" dirty="0"/>
              <a:t>2. Next, </a:t>
            </a:r>
            <a:r>
              <a:rPr lang="en-US" sz="2800" dirty="0"/>
              <a:t>choose and complete an activity  from the Turn of the Century choice menu. </a:t>
            </a:r>
            <a:endParaRPr lang="en-US" sz="2800" dirty="0" smtClean="0"/>
          </a:p>
          <a:p>
            <a:r>
              <a:rPr lang="en-US" sz="2800" dirty="0" smtClean="0"/>
              <a:t>3. Then, ask Mrs. Bryant for your Turn of the Century Study Guide</a:t>
            </a:r>
          </a:p>
          <a:p>
            <a:r>
              <a:rPr lang="en-US" sz="2800" dirty="0" smtClean="0"/>
              <a:t>4. Finally, study for the test, and take the Turn of the Century Test. </a:t>
            </a:r>
          </a:p>
          <a:p>
            <a:pPr marL="114300" indent="0">
              <a:buNone/>
            </a:pPr>
            <a:endParaRPr lang="en-US" sz="2800" dirty="0"/>
          </a:p>
          <a:p>
            <a:pPr marL="114300" indent="0">
              <a:buNone/>
            </a:pPr>
            <a:r>
              <a:rPr lang="en-US" sz="2800" dirty="0" smtClean="0"/>
              <a:t>                                                                                    </a:t>
            </a:r>
            <a:r>
              <a:rPr lang="en-US" sz="2800" b="1" dirty="0" smtClean="0"/>
              <a:t>40</a:t>
            </a:r>
            <a:endParaRPr lang="en-US" sz="2800" dirty="0"/>
          </a:p>
        </p:txBody>
      </p:sp>
    </p:spTree>
    <p:extLst>
      <p:ext uri="{BB962C8B-B14F-4D97-AF65-F5344CB8AC3E}">
        <p14:creationId xmlns:p14="http://schemas.microsoft.com/office/powerpoint/2010/main" val="1296944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t>Check Point</a:t>
            </a:r>
            <a:endParaRPr lang="en-US" dirty="0"/>
          </a:p>
        </p:txBody>
      </p:sp>
      <p:sp>
        <p:nvSpPr>
          <p:cNvPr id="3" name="Content Placeholder 2"/>
          <p:cNvSpPr>
            <a:spLocks noGrp="1"/>
          </p:cNvSpPr>
          <p:nvPr>
            <p:ph idx="1"/>
          </p:nvPr>
        </p:nvSpPr>
        <p:spPr/>
        <p:txBody>
          <a:bodyPr/>
          <a:lstStyle/>
          <a:p>
            <a:r>
              <a:rPr lang="en-US" sz="2400" b="1" dirty="0"/>
              <a:t>STOP and complete the activity below.</a:t>
            </a:r>
          </a:p>
          <a:p>
            <a:pPr lvl="0"/>
            <a:r>
              <a:rPr lang="en-US" sz="2000" dirty="0"/>
              <a:t>1. </a:t>
            </a:r>
            <a:r>
              <a:rPr lang="en-US" sz="2400" dirty="0"/>
              <a:t>Show your journal to Mrs. Bryant.</a:t>
            </a:r>
          </a:p>
          <a:p>
            <a:pPr lvl="0"/>
            <a:r>
              <a:rPr lang="en-US" sz="2400" dirty="0"/>
              <a:t>2. Make sure you ask Mrs. Bryant for </a:t>
            </a:r>
            <a:r>
              <a:rPr lang="en-US" sz="2400" dirty="0" smtClean="0"/>
              <a:t>your </a:t>
            </a:r>
            <a:r>
              <a:rPr lang="en-US" sz="2400" dirty="0"/>
              <a:t>pacing guide for </a:t>
            </a:r>
            <a:r>
              <a:rPr lang="en-US" sz="2400" dirty="0" smtClean="0"/>
              <a:t>Turn of the Century. </a:t>
            </a:r>
            <a:endParaRPr lang="en-US" sz="2400" dirty="0"/>
          </a:p>
          <a:p>
            <a:pPr lvl="0"/>
            <a:r>
              <a:rPr lang="en-US" sz="2400" dirty="0"/>
              <a:t>3. You will be taking </a:t>
            </a:r>
            <a:r>
              <a:rPr lang="en-US" sz="2400" dirty="0" smtClean="0"/>
              <a:t>notes in your social studies journal. Remember that when you get to the videos you are to pause them and take notes. I will be looking for those notes in your journal. </a:t>
            </a:r>
            <a:endParaRPr lang="en-US" sz="2400" dirty="0"/>
          </a:p>
          <a:p>
            <a:pPr marL="114300" lvl="0" indent="0">
              <a:buNone/>
            </a:pPr>
            <a:r>
              <a:rPr lang="en-US" dirty="0" smtClean="0"/>
              <a:t>                                                                                              </a:t>
            </a:r>
          </a:p>
          <a:p>
            <a:pPr marL="114300" lvl="0" indent="0">
              <a:buNone/>
            </a:pPr>
            <a:r>
              <a:rPr lang="en-US" dirty="0"/>
              <a:t> </a:t>
            </a:r>
            <a:r>
              <a:rPr lang="en-US" dirty="0" smtClean="0"/>
              <a:t>                                                                                                            </a:t>
            </a:r>
            <a:r>
              <a:rPr lang="en-US" b="1" dirty="0" smtClean="0"/>
              <a:t>5</a:t>
            </a:r>
            <a:endParaRPr lang="en-US" dirty="0"/>
          </a:p>
        </p:txBody>
      </p:sp>
    </p:spTree>
    <p:extLst>
      <p:ext uri="{BB962C8B-B14F-4D97-AF65-F5344CB8AC3E}">
        <p14:creationId xmlns:p14="http://schemas.microsoft.com/office/powerpoint/2010/main" val="636911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Georgia Standards</a:t>
            </a:r>
            <a:endParaRPr lang="en-US" sz="5400" b="1" dirty="0"/>
          </a:p>
        </p:txBody>
      </p:sp>
      <p:sp>
        <p:nvSpPr>
          <p:cNvPr id="3" name="Content Placeholder 2"/>
          <p:cNvSpPr>
            <a:spLocks noGrp="1"/>
          </p:cNvSpPr>
          <p:nvPr>
            <p:ph idx="1"/>
          </p:nvPr>
        </p:nvSpPr>
        <p:spPr/>
        <p:txBody>
          <a:bodyPr>
            <a:normAutofit fontScale="85000" lnSpcReduction="10000"/>
          </a:bodyPr>
          <a:lstStyle/>
          <a:p>
            <a:r>
              <a:rPr lang="en-US" sz="4400" b="1" dirty="0" smtClean="0"/>
              <a:t>SS5H1 </a:t>
            </a:r>
            <a:r>
              <a:rPr lang="en-US" sz="4400" dirty="0" smtClean="0"/>
              <a:t>Describe how life changed in America at the turn of the century.</a:t>
            </a:r>
            <a:endParaRPr lang="en-US" sz="4400" b="1" dirty="0" smtClean="0"/>
          </a:p>
          <a:p>
            <a:r>
              <a:rPr lang="en-US" sz="4400" b="1" i="1" dirty="0" smtClean="0"/>
              <a:t>SS5H1a</a:t>
            </a:r>
            <a:r>
              <a:rPr lang="en-US" sz="4400" b="1" i="1" dirty="0" smtClean="0"/>
              <a:t>. </a:t>
            </a:r>
            <a:r>
              <a:rPr lang="en-US" sz="4400" dirty="0" smtClean="0"/>
              <a:t>Describe the role of the cattle trails in the late 19</a:t>
            </a:r>
            <a:r>
              <a:rPr lang="en-US" sz="4400" baseline="30000" dirty="0" smtClean="0"/>
              <a:t>th</a:t>
            </a:r>
            <a:r>
              <a:rPr lang="en-US" sz="4400" dirty="0" smtClean="0"/>
              <a:t> century including the Black Cowboys of Texas, the Great Western Cattle trail and the Chisholm Trail.</a:t>
            </a:r>
            <a:r>
              <a:rPr lang="en-US" sz="4400" b="1" dirty="0" smtClean="0"/>
              <a:t>  </a:t>
            </a:r>
          </a:p>
          <a:p>
            <a:pPr marL="114300" indent="0" algn="r">
              <a:buNone/>
            </a:pPr>
            <a:r>
              <a:rPr lang="en-US" sz="3000" b="1" dirty="0"/>
              <a:t>6</a:t>
            </a:r>
            <a:r>
              <a:rPr lang="en-US" sz="4400" b="1" dirty="0" smtClean="0"/>
              <a:t>                                                                           </a:t>
            </a:r>
            <a:endParaRPr lang="en-US" sz="4400"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40239" y="4800600"/>
            <a:ext cx="609600" cy="609600"/>
          </a:xfrm>
          <a:prstGeom prst="rect">
            <a:avLst/>
          </a:prstGeom>
        </p:spPr>
      </p:pic>
    </p:spTree>
    <p:extLst>
      <p:ext uri="{BB962C8B-B14F-4D97-AF65-F5344CB8AC3E}">
        <p14:creationId xmlns:p14="http://schemas.microsoft.com/office/powerpoint/2010/main" val="22201157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5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Turn of the Century</a:t>
            </a:r>
            <a:endParaRPr lang="en-US" dirty="0"/>
          </a:p>
        </p:txBody>
      </p:sp>
      <p:sp>
        <p:nvSpPr>
          <p:cNvPr id="3" name="Content Placeholder 2"/>
          <p:cNvSpPr>
            <a:spLocks noGrp="1"/>
          </p:cNvSpPr>
          <p:nvPr>
            <p:ph idx="1"/>
          </p:nvPr>
        </p:nvSpPr>
        <p:spPr/>
        <p:txBody>
          <a:bodyPr>
            <a:normAutofit/>
          </a:bodyPr>
          <a:lstStyle/>
          <a:p>
            <a:r>
              <a:rPr lang="en-US" sz="3200" b="1" dirty="0" smtClean="0"/>
              <a:t>The Turn of the Century was a great time of growth and innovation in America</a:t>
            </a:r>
            <a:r>
              <a:rPr lang="en-US" sz="3200" dirty="0" smtClean="0"/>
              <a:t>.</a:t>
            </a:r>
          </a:p>
          <a:p>
            <a:endParaRPr lang="en-US" sz="3200" dirty="0"/>
          </a:p>
          <a:p>
            <a:endParaRPr lang="en-US" sz="3200" dirty="0" smtClean="0"/>
          </a:p>
          <a:p>
            <a:endParaRPr lang="en-US" sz="3200" dirty="0"/>
          </a:p>
          <a:p>
            <a:endParaRPr lang="en-US" sz="3200" dirty="0" smtClean="0"/>
          </a:p>
          <a:p>
            <a:endParaRPr lang="en-US" sz="3200" dirty="0"/>
          </a:p>
          <a:p>
            <a:pPr algn="r"/>
            <a:r>
              <a:rPr lang="en-US" sz="3200" dirty="0" smtClean="0"/>
              <a:t>7</a:t>
            </a:r>
            <a:endParaRPr lang="en-US" sz="3200" dirty="0"/>
          </a:p>
        </p:txBody>
      </p:sp>
    </p:spTree>
    <p:extLst>
      <p:ext uri="{BB962C8B-B14F-4D97-AF65-F5344CB8AC3E}">
        <p14:creationId xmlns:p14="http://schemas.microsoft.com/office/powerpoint/2010/main" val="4193853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Cowboys &amp; Cattle Trails</a:t>
            </a:r>
            <a:endParaRPr lang="en-US" sz="5400" b="1" dirty="0"/>
          </a:p>
        </p:txBody>
      </p:sp>
      <p:sp>
        <p:nvSpPr>
          <p:cNvPr id="3" name="Content Placeholder 2"/>
          <p:cNvSpPr>
            <a:spLocks noGrp="1"/>
          </p:cNvSpPr>
          <p:nvPr>
            <p:ph idx="1"/>
          </p:nvPr>
        </p:nvSpPr>
        <p:spPr/>
        <p:txBody>
          <a:bodyPr>
            <a:normAutofit lnSpcReduction="10000"/>
          </a:bodyPr>
          <a:lstStyle/>
          <a:p>
            <a:r>
              <a:rPr lang="en-US" sz="3200" b="1" dirty="0" smtClean="0"/>
              <a:t>After the Civil War</a:t>
            </a:r>
            <a:r>
              <a:rPr lang="en-US" sz="3200" dirty="0" smtClean="0"/>
              <a:t>, </a:t>
            </a:r>
            <a:r>
              <a:rPr lang="en-US" sz="3200" b="1" dirty="0" smtClean="0"/>
              <a:t>Texas cattle farmers returned home to find that their cattle herds had grown tremendously while they were away.</a:t>
            </a:r>
            <a:r>
              <a:rPr lang="en-US" sz="3200" dirty="0" smtClean="0"/>
              <a:t> The good news was that </a:t>
            </a:r>
            <a:r>
              <a:rPr lang="en-US" sz="3200" b="1" dirty="0" smtClean="0"/>
              <a:t>demand for beef was growing in the East.</a:t>
            </a:r>
            <a:r>
              <a:rPr lang="en-US" sz="3200" dirty="0" smtClean="0"/>
              <a:t> Most of the cattle there had been consumed by Union and Confederate armies. But there was </a:t>
            </a:r>
            <a:r>
              <a:rPr lang="en-US" sz="3200" b="1" dirty="0" smtClean="0"/>
              <a:t>one problem </a:t>
            </a:r>
            <a:r>
              <a:rPr lang="en-US" sz="3200" dirty="0" smtClean="0"/>
              <a:t>– </a:t>
            </a:r>
            <a:r>
              <a:rPr lang="en-US" sz="3200" b="1" dirty="0" smtClean="0"/>
              <a:t>how do you transport cattle to markets so far away? </a:t>
            </a:r>
            <a:r>
              <a:rPr lang="en-US" sz="3200" b="1" dirty="0" smtClean="0"/>
              <a:t>                                                              8</a:t>
            </a:r>
            <a:endParaRPr lang="en-US" sz="3200" b="1"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12943" y="5562600"/>
            <a:ext cx="609600" cy="609600"/>
          </a:xfrm>
          <a:prstGeom prst="rect">
            <a:avLst/>
          </a:prstGeom>
        </p:spPr>
      </p:pic>
    </p:spTree>
    <p:extLst>
      <p:ext uri="{BB962C8B-B14F-4D97-AF65-F5344CB8AC3E}">
        <p14:creationId xmlns:p14="http://schemas.microsoft.com/office/powerpoint/2010/main" val="36769734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184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Cowboys &amp; Cattle Trails</a:t>
            </a:r>
            <a:endParaRPr lang="en-US" sz="5400" b="1" dirty="0"/>
          </a:p>
        </p:txBody>
      </p:sp>
      <p:sp>
        <p:nvSpPr>
          <p:cNvPr id="3" name="Content Placeholder 2"/>
          <p:cNvSpPr>
            <a:spLocks noGrp="1"/>
          </p:cNvSpPr>
          <p:nvPr>
            <p:ph idx="1"/>
          </p:nvPr>
        </p:nvSpPr>
        <p:spPr/>
        <p:txBody>
          <a:bodyPr>
            <a:normAutofit fontScale="92500"/>
          </a:bodyPr>
          <a:lstStyle/>
          <a:p>
            <a:r>
              <a:rPr lang="en-US" sz="3200" b="1" dirty="0" smtClean="0"/>
              <a:t>The solution </a:t>
            </a:r>
            <a:r>
              <a:rPr lang="en-US" sz="3200" dirty="0" smtClean="0"/>
              <a:t>came from </a:t>
            </a:r>
            <a:r>
              <a:rPr lang="en-US" sz="3200" b="1" dirty="0" smtClean="0"/>
              <a:t>Joseph McCoy</a:t>
            </a:r>
            <a:r>
              <a:rPr lang="en-US" sz="3200" dirty="0" smtClean="0"/>
              <a:t>, </a:t>
            </a:r>
            <a:r>
              <a:rPr lang="en-US" sz="3200" b="1" dirty="0" smtClean="0"/>
              <a:t>a young cattle shipper from Illinois</a:t>
            </a:r>
            <a:r>
              <a:rPr lang="en-US" sz="3200" dirty="0" smtClean="0"/>
              <a:t>. </a:t>
            </a:r>
            <a:r>
              <a:rPr lang="en-US" sz="3200" b="1" dirty="0" smtClean="0"/>
              <a:t>McCoy came up with the idea to herd cattle north through Texas and the Indian Territory (now Oklahoma) and meet up with the railroads in Kansas. There, cattle would be loaded into railroad cars and transported east. McCoy chose Abilene, Kansas for his shipping point.</a:t>
            </a:r>
          </a:p>
          <a:p>
            <a:pPr marL="114300" indent="0" algn="r">
              <a:buNone/>
            </a:pPr>
            <a:endParaRPr lang="en-US" sz="3000" b="1" dirty="0" smtClean="0"/>
          </a:p>
          <a:p>
            <a:pPr marL="114300" indent="0" algn="r">
              <a:buNone/>
            </a:pPr>
            <a:r>
              <a:rPr lang="en-US" sz="3000" b="1" dirty="0"/>
              <a:t>9</a:t>
            </a:r>
            <a:endParaRPr lang="en-US" sz="3000"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5334000"/>
            <a:ext cx="609600" cy="609600"/>
          </a:xfrm>
          <a:prstGeom prst="rect">
            <a:avLst/>
          </a:prstGeom>
        </p:spPr>
      </p:pic>
    </p:spTree>
    <p:extLst>
      <p:ext uri="{BB962C8B-B14F-4D97-AF65-F5344CB8AC3E}">
        <p14:creationId xmlns:p14="http://schemas.microsoft.com/office/powerpoint/2010/main" val="25604365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48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4914</TotalTime>
  <Words>2430</Words>
  <Application>Microsoft Office PowerPoint</Application>
  <PresentationFormat>On-screen Show (4:3)</PresentationFormat>
  <Paragraphs>207</Paragraphs>
  <Slides>40</Slides>
  <Notes>0</Notes>
  <HiddenSlides>0</HiddenSlides>
  <MMClips>28</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Adjacency</vt:lpstr>
      <vt:lpstr>Turn of the Century</vt:lpstr>
      <vt:lpstr>Vocabulary Students-write all of this down!</vt:lpstr>
      <vt:lpstr>Vocabulary Students-write all of this down!</vt:lpstr>
      <vt:lpstr>Vocabulary Students-write all of this down!</vt:lpstr>
      <vt:lpstr>Check Point</vt:lpstr>
      <vt:lpstr>Georgia Standards</vt:lpstr>
      <vt:lpstr>Turn of the Century</vt:lpstr>
      <vt:lpstr>Cowboys &amp; Cattle Trails</vt:lpstr>
      <vt:lpstr>Cowboys &amp; Cattle Trails</vt:lpstr>
      <vt:lpstr>Cowboys &amp; Cattle Trails</vt:lpstr>
      <vt:lpstr>Cowboys &amp; Cattle Trails</vt:lpstr>
      <vt:lpstr>Cowboys &amp; Cattle Trails</vt:lpstr>
      <vt:lpstr>Cowboys &amp; Cattle Trails</vt:lpstr>
      <vt:lpstr>Cowboys &amp; Cattle Trails</vt:lpstr>
      <vt:lpstr>Cowboys &amp; Cattle Trails</vt:lpstr>
      <vt:lpstr>Check Point</vt:lpstr>
      <vt:lpstr>Georgia Standards</vt:lpstr>
      <vt:lpstr>Inventors &amp; Inventions</vt:lpstr>
      <vt:lpstr>Inventors &amp; Inventions</vt:lpstr>
      <vt:lpstr>Inventors &amp; Inventions</vt:lpstr>
      <vt:lpstr>Inventors &amp; Inventions</vt:lpstr>
      <vt:lpstr>Inventors &amp; Inventions</vt:lpstr>
      <vt:lpstr>Inventors &amp; Inventions</vt:lpstr>
      <vt:lpstr>Check Point</vt:lpstr>
      <vt:lpstr>Georgia Standards</vt:lpstr>
      <vt:lpstr>Industrial Revolution</vt:lpstr>
      <vt:lpstr>William McKinley</vt:lpstr>
      <vt:lpstr>Spanish-American War</vt:lpstr>
      <vt:lpstr>Spanish-American War</vt:lpstr>
      <vt:lpstr>Spanish-American War</vt:lpstr>
      <vt:lpstr>The Panama Canal</vt:lpstr>
      <vt:lpstr>The Panama Canal</vt:lpstr>
      <vt:lpstr>The Panama Canal</vt:lpstr>
      <vt:lpstr>The Panama Canal</vt:lpstr>
      <vt:lpstr>Check Point</vt:lpstr>
      <vt:lpstr>Georgia Standards</vt:lpstr>
      <vt:lpstr>A Nation of Immigrants</vt:lpstr>
      <vt:lpstr>Where Did They Come From?</vt:lpstr>
      <vt:lpstr>Where Did They Settle?</vt:lpstr>
      <vt:lpstr>Check 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 of the Century</dc:title>
  <dc:creator>jcboe</dc:creator>
  <cp:lastModifiedBy>dbryant</cp:lastModifiedBy>
  <cp:revision>122</cp:revision>
  <dcterms:created xsi:type="dcterms:W3CDTF">2014-04-20T19:07:52Z</dcterms:created>
  <dcterms:modified xsi:type="dcterms:W3CDTF">2017-09-04T22:18:00Z</dcterms:modified>
</cp:coreProperties>
</file>